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5" r:id="rId3"/>
    <p:sldId id="287" r:id="rId4"/>
    <p:sldId id="286" r:id="rId5"/>
    <p:sldId id="288" r:id="rId6"/>
    <p:sldId id="289" r:id="rId7"/>
    <p:sldId id="290" r:id="rId8"/>
    <p:sldId id="292" r:id="rId9"/>
    <p:sldId id="293" r:id="rId10"/>
    <p:sldId id="291" r:id="rId11"/>
    <p:sldId id="294" r:id="rId12"/>
    <p:sldId id="295" r:id="rId13"/>
    <p:sldId id="296" r:id="rId14"/>
    <p:sldId id="297" r:id="rId15"/>
    <p:sldId id="25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9A27FB9-515D-4A56-A27C-DBAE449ACAE7}">
          <p14:sldIdLst>
            <p14:sldId id="256"/>
          </p14:sldIdLst>
        </p14:section>
        <p14:section name="Gyuwon" id="{E7B0A2A2-3E35-478F-909E-9BC4A1EC1A89}">
          <p14:sldIdLst/>
        </p14:section>
        <p14:section name="Index" id="{EB1D7A8F-0379-DD44-857A-B450C28BF9BF}">
          <p14:sldIdLst>
            <p14:sldId id="285"/>
          </p14:sldIdLst>
        </p14:section>
        <p14:section name="Intro" id="{E2F049A5-148E-484A-A84D-04662AB8DBF6}">
          <p14:sldIdLst>
            <p14:sldId id="287"/>
          </p14:sldIdLst>
        </p14:section>
        <p14:section name="Base Tech" id="{208F9D02-EF33-4085-93B3-9B6446D72C04}">
          <p14:sldIdLst>
            <p14:sldId id="286"/>
            <p14:sldId id="288"/>
            <p14:sldId id="289"/>
          </p14:sldIdLst>
        </p14:section>
        <p14:section name="Delivery" id="{F9D3AA94-561C-4BDB-809E-FA9F9B73BB55}">
          <p14:sldIdLst>
            <p14:sldId id="290"/>
            <p14:sldId id="292"/>
            <p14:sldId id="293"/>
          </p14:sldIdLst>
        </p14:section>
        <p14:section name="Library" id="{7F8E587A-66E7-45F9-8510-1A43CCB5FC02}">
          <p14:sldIdLst>
            <p14:sldId id="291"/>
            <p14:sldId id="294"/>
            <p14:sldId id="295"/>
            <p14:sldId id="296"/>
            <p14:sldId id="297"/>
          </p14:sldIdLst>
        </p14:section>
        <p14:section name="Sin Wook" id="{DBA9A467-AB2E-48AE-A612-B184C2867B2A}">
          <p14:sldIdLst/>
        </p14:section>
        <p14:section name="Index" id="{FC87B4EE-54E4-4E0D-A1A7-A0A32CC368C7}">
          <p14:sldIdLst>
            <p14:sldId id="25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CC1A0F"/>
    <a:srgbClr val="EA0903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90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개인정보 침해 신고 및 상담 현황</c:v>
                </c:pt>
              </c:strCache>
            </c:strRef>
          </c:tx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20000</c:v>
                </c:pt>
                <c:pt idx="1">
                  <c:v>19980</c:v>
                </c:pt>
                <c:pt idx="2">
                  <c:v>20000</c:v>
                </c:pt>
                <c:pt idx="3">
                  <c:v>21000</c:v>
                </c:pt>
                <c:pt idx="4">
                  <c:v>22000</c:v>
                </c:pt>
                <c:pt idx="5">
                  <c:v>40000</c:v>
                </c:pt>
                <c:pt idx="6">
                  <c:v>37000</c:v>
                </c:pt>
                <c:pt idx="7">
                  <c:v>58000</c:v>
                </c:pt>
                <c:pt idx="8">
                  <c:v>120000</c:v>
                </c:pt>
                <c:pt idx="9">
                  <c:v>164000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2844048"/>
        <c:axId val="2032842416"/>
      </c:lineChart>
      <c:catAx>
        <c:axId val="2032844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32842416"/>
        <c:crosses val="autoZero"/>
        <c:auto val="1"/>
        <c:lblAlgn val="ctr"/>
        <c:lblOffset val="100"/>
        <c:noMultiLvlLbl val="0"/>
      </c:catAx>
      <c:valAx>
        <c:axId val="2032842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2844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A89A3-D6D3-4869-9098-233A22F0B7E7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9C1BD-D9B6-4712-906F-9F9A7946A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0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5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7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9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5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1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4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5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1BD-D9B6-4712-906F-9F9A7946A6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7B9A-457D-45D1-8403-009F69BE2F09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038D-9074-414E-B5F7-6D5BB4C6DB6A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8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DDF4-4E4C-4240-8A08-2035ABC5933B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4051-F273-4C0B-87AA-6B03E79008C5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AA05-F646-4C68-B7D3-2724EE6F8725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3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8E44-168C-416A-A786-AF962EA06C79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5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722E-02C4-44AA-9B6D-9135543C2D9F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2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1AF1-3C15-4E80-92B4-A19BF4F7F73A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C2C-43A2-42D6-9611-F273CBE9B4CD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4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A24E7-0213-4BE1-925C-3EB1D24FAFA6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0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43E4-E472-4BF9-BE27-7A95E3DEA8EA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1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CF79-D671-4708-99A8-1492806B99C3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52429-E12A-4643-AD7A-EF396EFE5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0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4473" y="2873443"/>
            <a:ext cx="5752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및 속성 기반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 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접근제어 기술</a:t>
            </a:r>
            <a:endParaRPr lang="en-US" altLang="ko-KR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익명 및 필명 기반 프라이버시 보호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492" y="115176"/>
            <a:ext cx="228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국가암호공모전 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</a:t>
            </a:r>
          </a:p>
          <a:p>
            <a:r>
              <a:rPr lang="ko-KR" altLang="ko-KR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I-B 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 활용 아이디어 제안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6452" y="72553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도서관 사용자 인증 및 대출 제어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도서관은 많은 사람들이 다량의 책을 대여 할수 있는 서비스를제공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갈매기형 수장 2"/>
          <p:cNvSpPr/>
          <p:nvPr/>
        </p:nvSpPr>
        <p:spPr>
          <a:xfrm>
            <a:off x="94129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갈매기형 수장 8"/>
          <p:cNvSpPr/>
          <p:nvPr/>
        </p:nvSpPr>
        <p:spPr>
          <a:xfrm>
            <a:off x="115666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6095" y="1867036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작업을 효율적으로 빠르게 처리해야 함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갈매기형 수장 2"/>
          <p:cNvSpPr/>
          <p:nvPr/>
        </p:nvSpPr>
        <p:spPr>
          <a:xfrm>
            <a:off x="941294" y="235015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8"/>
          <p:cNvSpPr/>
          <p:nvPr/>
        </p:nvSpPr>
        <p:spPr>
          <a:xfrm>
            <a:off x="1156664" y="235015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16095" y="2306686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 출입 및 도서 대출시 본인 인증 문제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664" y="3747396"/>
            <a:ext cx="6477779" cy="2684090"/>
            <a:chOff x="1156664" y="3277809"/>
            <a:chExt cx="6477779" cy="2684090"/>
          </a:xfrm>
        </p:grpSpPr>
        <p:grpSp>
          <p:nvGrpSpPr>
            <p:cNvPr id="5" name="Group 4"/>
            <p:cNvGrpSpPr/>
            <p:nvPr/>
          </p:nvGrpSpPr>
          <p:grpSpPr>
            <a:xfrm>
              <a:off x="1156664" y="3279438"/>
              <a:ext cx="6372450" cy="2682461"/>
              <a:chOff x="1156664" y="3279438"/>
              <a:chExt cx="6372450" cy="2682461"/>
            </a:xfrm>
          </p:grpSpPr>
          <p:pic>
            <p:nvPicPr>
              <p:cNvPr id="6146" name="Picture 2" descr="https://lh5.googleusercontent.com/NUGne4OQEApi4jfcLLVWkroXhIiuuGsml5s-e8ZK9RRDMK4kYNA5i8XmeMk-RVB-fFeX1U_kul1S0ktTe_OYLD5qrDZuQ5hYq91mTiPphueNPPUCbURxOy9J8vwK_HRmyKqlph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6664" y="3279438"/>
                <a:ext cx="3065087" cy="235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223476" y="5684900"/>
                <a:ext cx="2931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도서 대출기를 이용한 불편한 대출</a:t>
                </a:r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597653" y="5684900"/>
                <a:ext cx="2931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 </a:t>
                </a:r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회성 사용자 인증을 통한 도서관 출입</a:t>
                </a:r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6152" name="Picture 8" descr="http://nicom.ibx.kr/data/file/portfolio/2042498847_BdAP6hJE_480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326" y="3277809"/>
              <a:ext cx="3142117" cy="235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갈매기형 수장 2"/>
          <p:cNvSpPr/>
          <p:nvPr/>
        </p:nvSpPr>
        <p:spPr>
          <a:xfrm>
            <a:off x="941294" y="2800989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8"/>
          <p:cNvSpPr/>
          <p:nvPr/>
        </p:nvSpPr>
        <p:spPr>
          <a:xfrm>
            <a:off x="1156664" y="2800989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16095" y="2757517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상호 연동과정의 부족 및 암호화 되지 않은 불안전한 통신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갈매기형 수장 2"/>
          <p:cNvSpPr/>
          <p:nvPr/>
        </p:nvSpPr>
        <p:spPr>
          <a:xfrm>
            <a:off x="941294" y="3237197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8"/>
          <p:cNvSpPr/>
          <p:nvPr/>
        </p:nvSpPr>
        <p:spPr>
          <a:xfrm>
            <a:off x="1156664" y="3237197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6095" y="3193725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 전체 시스템 통합의 필요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10804" y="725533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도서관 사용자 인증 및 대출 제어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845232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손쉬운 사용자 인증 및 인증 정보 기반 세션키 이용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갈매기형 수장 2"/>
          <p:cNvSpPr/>
          <p:nvPr/>
        </p:nvSpPr>
        <p:spPr>
          <a:xfrm>
            <a:off x="94129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갈매기형 수장 8"/>
          <p:cNvSpPr/>
          <p:nvPr/>
        </p:nvSpPr>
        <p:spPr>
          <a:xfrm>
            <a:off x="115666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6095" y="2272324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세션키 바탕 통신 암호화로 안전한 통신 환경 제공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갈매기형 수장 2"/>
          <p:cNvSpPr/>
          <p:nvPr/>
        </p:nvSpPr>
        <p:spPr>
          <a:xfrm>
            <a:off x="941294" y="232878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8"/>
          <p:cNvSpPr/>
          <p:nvPr/>
        </p:nvSpPr>
        <p:spPr>
          <a:xfrm>
            <a:off x="1156664" y="232878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6095" y="1456634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고유 정보 암호화를 통한 개인정보 보호  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81568" y="2871981"/>
            <a:ext cx="1746077" cy="1586557"/>
            <a:chOff x="1566485" y="3340719"/>
            <a:chExt cx="1746077" cy="1586557"/>
          </a:xfrm>
        </p:grpSpPr>
        <p:grpSp>
          <p:nvGrpSpPr>
            <p:cNvPr id="23" name="Group 22"/>
            <p:cNvGrpSpPr/>
            <p:nvPr/>
          </p:nvGrpSpPr>
          <p:grpSpPr>
            <a:xfrm>
              <a:off x="1566485" y="3340719"/>
              <a:ext cx="1746077" cy="1586557"/>
              <a:chOff x="5238372" y="1411589"/>
              <a:chExt cx="1746077" cy="1586557"/>
            </a:xfrm>
          </p:grpSpPr>
          <p:pic>
            <p:nvPicPr>
              <p:cNvPr id="24" name="Picture 12" descr="http://cfile27.uf.tistory.com/image/204BD10E4AAA14A938701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8372" y="1411589"/>
                <a:ext cx="1746077" cy="1309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5657952" y="2721147"/>
                <a:ext cx="9048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출입구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6" name="Picture 10" descr="http://www.one-tap.co.uk/website/image/shop/stickers/circl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95" y="3372757"/>
              <a:ext cx="738056" cy="73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3550944" y="4869770"/>
            <a:ext cx="2021095" cy="1676354"/>
            <a:chOff x="1205500" y="4791965"/>
            <a:chExt cx="2021095" cy="1676354"/>
          </a:xfrm>
        </p:grpSpPr>
        <p:pic>
          <p:nvPicPr>
            <p:cNvPr id="34" name="Picture 14" descr="http://cdn2.itpro.co.uk/sites/itpro/files/server_room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500" y="4791965"/>
              <a:ext cx="2021095" cy="1346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488817" y="6191320"/>
              <a:ext cx="1419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도서관 서버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Right Arrow 5"/>
          <p:cNvSpPr/>
          <p:nvPr/>
        </p:nvSpPr>
        <p:spPr>
          <a:xfrm>
            <a:off x="3761301" y="3031077"/>
            <a:ext cx="2257425" cy="4292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인증 요청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3761301" y="3441718"/>
            <a:ext cx="2257425" cy="429204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결과 및 게이트 오픈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Right Arrow 36"/>
          <p:cNvSpPr/>
          <p:nvPr/>
        </p:nvSpPr>
        <p:spPr>
          <a:xfrm rot="18900000">
            <a:off x="5210138" y="4797373"/>
            <a:ext cx="2257425" cy="4292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결과 및 게이트 동작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Left Arrow 37"/>
          <p:cNvSpPr/>
          <p:nvPr/>
        </p:nvSpPr>
        <p:spPr>
          <a:xfrm rot="18900000">
            <a:off x="5011297" y="4554021"/>
            <a:ext cx="2257425" cy="429204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인증 요청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58468" y="2953883"/>
            <a:ext cx="904875" cy="1114549"/>
            <a:chOff x="1861811" y="2889324"/>
            <a:chExt cx="904875" cy="1114549"/>
          </a:xfrm>
        </p:grpSpPr>
        <p:pic>
          <p:nvPicPr>
            <p:cNvPr id="28" name="Picture 2" descr="http://cdn2.hubspot.net/hub/215468/file-234708932-jpg/images/bigstock-hand-holding-smartphone-with-c-39894559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701" y="2889324"/>
              <a:ext cx="858410" cy="85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861811" y="3726874"/>
              <a:ext cx="904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95665" y="3522954"/>
            <a:ext cx="1346088" cy="780723"/>
            <a:chOff x="799008" y="3458395"/>
            <a:chExt cx="1346088" cy="780723"/>
          </a:xfrm>
        </p:grpSpPr>
        <p:sp>
          <p:nvSpPr>
            <p:cNvPr id="27" name="Rectangle 26"/>
            <p:cNvSpPr/>
            <p:nvPr/>
          </p:nvSpPr>
          <p:spPr>
            <a:xfrm>
              <a:off x="799008" y="3532418"/>
              <a:ext cx="951211" cy="706700"/>
            </a:xfrm>
            <a:prstGeom prst="rect">
              <a:avLst/>
            </a:prstGeom>
            <a:noFill/>
            <a:ln w="25400">
              <a:solidFill>
                <a:srgbClr val="0062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http://images.techhive.com/images/article/2012/09/lockcldstorage_primary_v-100005328-larg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21" y="3532418"/>
              <a:ext cx="997537" cy="66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Up-Down Arrow 31"/>
            <p:cNvSpPr/>
            <p:nvPr/>
          </p:nvSpPr>
          <p:spPr>
            <a:xfrm rot="3381614">
              <a:off x="1752900" y="3280769"/>
              <a:ext cx="214569" cy="569822"/>
            </a:xfrm>
            <a:prstGeom prst="up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Left Arrow 38"/>
          <p:cNvSpPr/>
          <p:nvPr/>
        </p:nvSpPr>
        <p:spPr>
          <a:xfrm rot="2700000">
            <a:off x="2131534" y="4518987"/>
            <a:ext cx="1843876" cy="429204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키 발급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714378" y="2953883"/>
            <a:ext cx="882492" cy="487835"/>
          </a:xfrm>
          <a:prstGeom prst="wedgeRectCallout">
            <a:avLst>
              <a:gd name="adj1" fmla="val 69831"/>
              <a:gd name="adj2" fmla="val 8593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Password</a:t>
            </a:r>
            <a:endParaRPr lang="ko-KR" alt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20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08212" y="725533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 내 </a:t>
            </a:r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사용자 인증 및 대출 제어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도서관에서 대출 과 </a:t>
            </a: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인증 및 대출 비교 실험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19690"/>
              </p:ext>
            </p:extLst>
          </p:nvPr>
        </p:nvGraphicFramePr>
        <p:xfrm>
          <a:off x="293371" y="1955536"/>
          <a:ext cx="8486908" cy="272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48"/>
                <a:gridCol w="1554480"/>
                <a:gridCol w="1554480"/>
                <a:gridCol w="1554480"/>
                <a:gridCol w="1554480"/>
                <a:gridCol w="1554480"/>
                <a:gridCol w="365760"/>
              </a:tblGrid>
              <a:tr h="2743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입구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 검색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 선택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대출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출구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1135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기존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학생증 을 통한 인증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 검색기 이용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 선택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 인증후 대출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퇴장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</a:t>
                      </a:r>
                      <a:r>
                        <a:rPr lang="en-US" altLang="ko-KR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r>
                        <a:rPr lang="ko-KR" altLang="en-US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</a:t>
                      </a:r>
                      <a:endParaRPr lang="ko-KR" altLang="en-US" sz="12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1226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NFC</a:t>
                      </a:r>
                      <a:r>
                        <a:rPr lang="ko-KR" altLang="en-US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</a:t>
                      </a:r>
                      <a:endParaRPr lang="ko-KR" alt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NFC</a:t>
                      </a:r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인증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스마트폰 도서 검색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 선택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NFC</a:t>
                      </a:r>
                      <a:r>
                        <a:rPr lang="ko-KR" altLang="en-US" sz="1200" dirty="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대출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NFC</a:t>
                      </a:r>
                      <a:r>
                        <a:rPr lang="ko-KR" altLang="en-US" sz="1200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퇴장</a:t>
                      </a:r>
                      <a:endParaRPr lang="ko-KR" altLang="en-US" sz="1200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 </a:t>
                      </a:r>
                      <a:r>
                        <a:rPr lang="en-US" altLang="ko-KR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</a:t>
                      </a:r>
                      <a:r>
                        <a:rPr lang="ko-KR" altLang="en-US" sz="12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</a:t>
                      </a:r>
                      <a:endParaRPr lang="ko-KR" altLang="en-US" sz="12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231" name="Picture 15" descr="https://lh3.googleusercontent.com/2p8wxCVdO0KBMC0LOY6_4zbzK05ocCdBlMzGU0zmMZhRcBsWISuOy8S4sMbmeKaRQEqg_Rf5aYrg14M9Q9_E88iWd2LIT35w9pv9VEkkK0i1pJTLwO3OFK7gBw_xferL4wPSTj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97" y="2347053"/>
            <a:ext cx="1531996" cy="86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https://lh5.googleusercontent.com/vMpFdVyZYYbYihYKQYObrImSL0am4IaGlPcZR1YLlCgen1opSYWIWYcYHQarW7Rg1TSgFZq1Ph77nRcCKz0r8mDhzMIOp1AwJKadqyEtWaWa1Y7qKpd1J0zXGngmWzPz1b74HQ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6" y="3484386"/>
            <a:ext cx="1526506" cy="8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https://lh6.googleusercontent.com/V6U--1slgoKs3tPapXyQJr_v1YmFOe98sA_zpqkDUS5Crl2wn890eLFiaNx58AeQE-s_mLTmowVLD_GTs0Rscv81NgeLsB7sSXoULfM0CICvo3yA-0-kjkzYXcVY_F42TshE-Q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48" y="2349434"/>
            <a:ext cx="1531996" cy="86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https://lh5.googleusercontent.com/BZ0GSr1HCN9e0hN8AtIH0ERAjL3B1qUDh6s47deqm-zcPSStsiUFj8G0WGv5Q-N5hFL2rBYeWcIWG7BNaieOZ8inhw3LcrzYMY-3KLz07fGstrrR3eJ8sqJJ7kk8WYKLHdEMt4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082" y="2347053"/>
            <a:ext cx="1531820" cy="86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https://lh4.googleusercontent.com/qTMnIsuZ1qYoqM7LW0rNpnIkEoewq-DBvaYWLisWU09RswL1jk7r1SVBACtrzkM05a7SsQnrTIeLXV7DXs3mgybcBWD-H9JQIDIgGZM9qFM_OHkNb5KU2uYiJLkoe_nnAvGtxW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29" y="3484386"/>
            <a:ext cx="1526503" cy="8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https://lh3.googleusercontent.com/tia9olc30x2EBfIZSp2xpVefJvyvRBaXgshXF7Y0AIMs8efqXGgLa0hSyVmq1pEuSTdTl-6Yr6iaUW_xn1qDLT9U3Yj1H6iK0BI1xCbglNn-RQMTOTsXaxEf_gNLFxF73nXpg4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49" y="3484387"/>
            <a:ext cx="1532553" cy="86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 descr="https://lh6.googleusercontent.com/6YhxA4rl6QHoWlZQcmAtzkLXja_XTnkCvtAjuZWkgHaUP4QoXR1aoVxYkb4bSEHFZYbLtxgHQc7KvDP-SpMGNTzLbbrniQQ0mhPuqnJVMqP4bMYiOIxm4JZzQlubRAjnq0ceRm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95" y="2347054"/>
            <a:ext cx="1534523" cy="86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7" name="Picture 31" descr="https://lh3.googleusercontent.com/48Woo9n88sxQ5VgJSHKHFAXxxja87sNRD6TnnK1c-a3Ktyj6f3NC4W2WY5-t_xgymzjomeXU6Z-UsgH_XBvCD7DZq681TimqQQzrGEsh3N53sEenMIKB4_hPrwSXfAelNd1qhM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93" y="3484387"/>
            <a:ext cx="1519319" cy="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9" name="Picture 33" descr="https://lh6.googleusercontent.com/CXkpILhhzNA-oTx-2soTiNypqj-rngVnxfewBqmcHNxPMUXjqNPp-tVlvSjKAF8Ckyvv3ojRtlXLDlcm8dKRZDLECPrtJ0BE1P3aE2ouG5o29cJZGEhrqIbrNsJ6gKxHQ5Hcz0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61" y="2347054"/>
            <a:ext cx="1536795" cy="8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1" name="Picture 35" descr="https://lh5.googleusercontent.com/Dx8r8M0yGjGhTVNBpZ6pkiNjo58wd4sHH52wk1guRIWnJ3-cuFu8_tIz7H1xs9dDJt_IjD5c2lZjVzBGQhfHmuKQaraBQytHMbCMpayNFV_e3eRXsaTjF7DBAw7xFsuoQygimW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27" y="3484387"/>
            <a:ext cx="1516941" cy="8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갈매기형 수장 2"/>
          <p:cNvSpPr/>
          <p:nvPr/>
        </p:nvSpPr>
        <p:spPr>
          <a:xfrm>
            <a:off x="941294" y="5063411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갈매기형 수장 8"/>
          <p:cNvSpPr/>
          <p:nvPr/>
        </p:nvSpPr>
        <p:spPr>
          <a:xfrm>
            <a:off x="1156664" y="5063411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16095" y="5019939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도서 대출 시스템에 비해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가량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절약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갈매기형 수장 2"/>
          <p:cNvSpPr/>
          <p:nvPr/>
        </p:nvSpPr>
        <p:spPr>
          <a:xfrm>
            <a:off x="941294" y="5483863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갈매기형 수장 8"/>
          <p:cNvSpPr/>
          <p:nvPr/>
        </p:nvSpPr>
        <p:spPr>
          <a:xfrm>
            <a:off x="1156664" y="5483863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16095" y="5440391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사람이 더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많아 지는 시간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더 많은 시간 절약 예상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79054" y="4691820"/>
            <a:ext cx="442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도서 대출 시스템과 제안 하는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인증 및 대출 비교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8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6684" y="725533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이용한속성 기반 명함 교환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명함에는 공적인 정보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직책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등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포함되게 됨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갈매기형 수장 2"/>
          <p:cNvSpPr/>
          <p:nvPr/>
        </p:nvSpPr>
        <p:spPr>
          <a:xfrm>
            <a:off x="94129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8"/>
          <p:cNvSpPr/>
          <p:nvPr/>
        </p:nvSpPr>
        <p:spPr>
          <a:xfrm>
            <a:off x="115666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6095" y="1867036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공적 정보가 악의적인 사용자에게 노출되어 프라이버시가 침해될 수 있음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16095" y="2883634"/>
            <a:ext cx="2423113" cy="3562353"/>
            <a:chOff x="1416095" y="2539825"/>
            <a:chExt cx="2423113" cy="3562353"/>
          </a:xfrm>
        </p:grpSpPr>
        <p:pic>
          <p:nvPicPr>
            <p:cNvPr id="12290" name="Picture 2" descr="http://magazine.hankyung.com/magazinedata/images/photo/201108/eb627429734bd5b270a9a97d06009c6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095" y="2539825"/>
              <a:ext cx="2423113" cy="3314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16095" y="5840568"/>
              <a:ext cx="24231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안전하지 않은 명함 교환 방법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갈매기형 수장 2"/>
          <p:cNvSpPr/>
          <p:nvPr/>
        </p:nvSpPr>
        <p:spPr>
          <a:xfrm>
            <a:off x="941294" y="232963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8"/>
          <p:cNvSpPr/>
          <p:nvPr/>
        </p:nvSpPr>
        <p:spPr>
          <a:xfrm>
            <a:off x="1156664" y="232963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16095" y="2286164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암호화 되지 않은 명함 교환 프로그램은 공격당하기 쉬움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33464" y="3808871"/>
            <a:ext cx="3192226" cy="2180865"/>
            <a:chOff x="4178935" y="3178525"/>
            <a:chExt cx="3192226" cy="2180865"/>
          </a:xfrm>
        </p:grpSpPr>
        <p:pic>
          <p:nvPicPr>
            <p:cNvPr id="12292" name="Picture 4" descr="http://cfile3.uf.tistory.com/image/147D283A4FC3017E017B8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935" y="3178525"/>
              <a:ext cx="3192226" cy="181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178935" y="5097780"/>
              <a:ext cx="31922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부채널 공격 혹은 해킹 공격에 취약한 명함 교환 방법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9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64692" y="72553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얼굴 인증을 이용한 자동화 여권 심사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정보를 안전하고 빠르게 전달할 필요성의 대두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갈매기형 수장 2"/>
          <p:cNvSpPr/>
          <p:nvPr/>
        </p:nvSpPr>
        <p:spPr>
          <a:xfrm>
            <a:off x="94129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8"/>
          <p:cNvSpPr/>
          <p:nvPr/>
        </p:nvSpPr>
        <p:spPr>
          <a:xfrm>
            <a:off x="1156664" y="191050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6095" y="1867036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기반 암호화 기법을 적용하여 명함을 관리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갈매기형 수장 2"/>
          <p:cNvSpPr/>
          <p:nvPr/>
        </p:nvSpPr>
        <p:spPr>
          <a:xfrm>
            <a:off x="941294" y="234001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8"/>
          <p:cNvSpPr/>
          <p:nvPr/>
        </p:nvSpPr>
        <p:spPr>
          <a:xfrm>
            <a:off x="1156664" y="234001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6095" y="2296540"/>
            <a:ext cx="67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물리적인 명함의 정보노출 위험 방지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50004" y="3709772"/>
            <a:ext cx="978060" cy="1952412"/>
            <a:chOff x="3850004" y="3709772"/>
            <a:chExt cx="978060" cy="1952412"/>
          </a:xfrm>
        </p:grpSpPr>
        <p:pic>
          <p:nvPicPr>
            <p:cNvPr id="11266" name="Picture 2" descr="http://image.chosun.com/sitedata/image/201505/26/2015052601391_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18"/>
            <a:stretch/>
          </p:blipFill>
          <p:spPr bwMode="auto">
            <a:xfrm>
              <a:off x="3850004" y="3709772"/>
              <a:ext cx="978060" cy="1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904898" y="5400574"/>
              <a:ext cx="875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사용자</a:t>
              </a:r>
              <a:endParaRPr lang="ko-KR" altLang="en-US" sz="11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30164" y="2868559"/>
            <a:ext cx="1131196" cy="1183753"/>
            <a:chOff x="2130164" y="2868559"/>
            <a:chExt cx="1131196" cy="1183753"/>
          </a:xfrm>
        </p:grpSpPr>
        <p:pic>
          <p:nvPicPr>
            <p:cNvPr id="23" name="Picture 6" descr="http://img.etnews.com/photonews/1503/661436_20150305185618_336_000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623" y="2868559"/>
              <a:ext cx="595526" cy="102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130164" y="3790702"/>
              <a:ext cx="1131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허가된 사용자</a:t>
              </a:r>
              <a:endParaRPr lang="ko-KR" altLang="en-US" sz="11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01672" y="4346971"/>
            <a:ext cx="1565428" cy="1201942"/>
            <a:chOff x="1901672" y="4346971"/>
            <a:chExt cx="1565428" cy="1201942"/>
          </a:xfrm>
        </p:grpSpPr>
        <p:pic>
          <p:nvPicPr>
            <p:cNvPr id="19" name="Picture 8" descr="http://cfile6.uf.tistory.com/image/2639A23E54F76D950709E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54" t="-1500" b="1"/>
            <a:stretch/>
          </p:blipFill>
          <p:spPr bwMode="auto">
            <a:xfrm>
              <a:off x="2464692" y="4346971"/>
              <a:ext cx="462140" cy="9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901672" y="5287303"/>
              <a:ext cx="1565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허가 되지 않은 사용자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62350" y="5495263"/>
            <a:ext cx="1115290" cy="1143056"/>
            <a:chOff x="2862350" y="5495263"/>
            <a:chExt cx="1115290" cy="1143056"/>
          </a:xfrm>
        </p:grpSpPr>
        <p:pic>
          <p:nvPicPr>
            <p:cNvPr id="24" name="Picture 8" descr="http://cfile6.uf.tistory.com/image/2639A23E54F76D950709E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54" t="-1500" b="1"/>
            <a:stretch/>
          </p:blipFill>
          <p:spPr bwMode="auto">
            <a:xfrm>
              <a:off x="3184241" y="5495263"/>
              <a:ext cx="462140" cy="9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862350" y="6376709"/>
              <a:ext cx="111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허가된 사용자</a:t>
              </a:r>
              <a:endParaRPr lang="ko-KR" altLang="en-US" sz="11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60576" y="4875571"/>
            <a:ext cx="1537456" cy="1133697"/>
            <a:chOff x="5060576" y="4875571"/>
            <a:chExt cx="1537456" cy="1133697"/>
          </a:xfrm>
        </p:grpSpPr>
        <p:pic>
          <p:nvPicPr>
            <p:cNvPr id="25" name="Picture 4" descr="http://samsungtomorrow.com/wp-content/uploads/2015/03/S6-%EB%A9%94%EC%9D%B8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r="53428"/>
            <a:stretch/>
          </p:blipFill>
          <p:spPr bwMode="auto">
            <a:xfrm>
              <a:off x="5587789" y="4875571"/>
              <a:ext cx="483031" cy="918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5060576" y="5747658"/>
              <a:ext cx="1537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허가 되지 않은 사용자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03282" y="3507013"/>
            <a:ext cx="1069018" cy="1123792"/>
            <a:chOff x="5903282" y="3507013"/>
            <a:chExt cx="1069018" cy="1123792"/>
          </a:xfrm>
        </p:grpSpPr>
        <p:pic>
          <p:nvPicPr>
            <p:cNvPr id="20" name="Picture 4" descr="http://samsungtomorrow.com/wp-content/uploads/2015/03/S6-%EB%A9%94%EC%9D%B8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r="53428"/>
            <a:stretch/>
          </p:blipFill>
          <p:spPr bwMode="auto">
            <a:xfrm>
              <a:off x="6196276" y="3507013"/>
              <a:ext cx="483031" cy="918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903282" y="4369195"/>
              <a:ext cx="1069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허가된 사용자</a:t>
              </a:r>
              <a:endParaRPr lang="ko-KR" altLang="en-US" sz="11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33117" y="2406181"/>
            <a:ext cx="1595370" cy="1163907"/>
            <a:chOff x="4862580" y="2545865"/>
            <a:chExt cx="1595370" cy="1163907"/>
          </a:xfrm>
        </p:grpSpPr>
        <p:pic>
          <p:nvPicPr>
            <p:cNvPr id="18" name="Picture 6" descr="http://img.etnews.com/photonews/1503/661436_20150305185618_336_000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270" y="2545865"/>
              <a:ext cx="595526" cy="102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862580" y="3448162"/>
              <a:ext cx="15953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FF0000"/>
                  </a:solidFill>
                </a:rPr>
                <a:t>허가 되지 않은 사용자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Left-Right Arrow 36"/>
          <p:cNvSpPr/>
          <p:nvPr/>
        </p:nvSpPr>
        <p:spPr>
          <a:xfrm rot="2700000">
            <a:off x="2888667" y="3716561"/>
            <a:ext cx="1059180" cy="26161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Left-Right Arrow 39"/>
          <p:cNvSpPr/>
          <p:nvPr/>
        </p:nvSpPr>
        <p:spPr>
          <a:xfrm rot="20700000">
            <a:off x="4765848" y="3983253"/>
            <a:ext cx="1410392" cy="26161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Left-Right Arrow 40"/>
          <p:cNvSpPr/>
          <p:nvPr/>
        </p:nvSpPr>
        <p:spPr>
          <a:xfrm rot="8100000">
            <a:off x="3417705" y="5255649"/>
            <a:ext cx="715871" cy="26161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Left-Right Arrow 38"/>
          <p:cNvSpPr/>
          <p:nvPr/>
        </p:nvSpPr>
        <p:spPr>
          <a:xfrm>
            <a:off x="2951287" y="4630805"/>
            <a:ext cx="898717" cy="244766"/>
          </a:xfrm>
          <a:prstGeom prst="leftRightArrow">
            <a:avLst/>
          </a:prstGeom>
          <a:solidFill>
            <a:srgbClr val="EA0903"/>
          </a:solidFill>
          <a:ln>
            <a:solidFill>
              <a:srgbClr val="CC1A0F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&quot;No&quot; Symbol 41"/>
          <p:cNvSpPr/>
          <p:nvPr/>
        </p:nvSpPr>
        <p:spPr>
          <a:xfrm>
            <a:off x="3195907" y="4580953"/>
            <a:ext cx="385021" cy="385021"/>
          </a:xfrm>
          <a:prstGeom prst="noSmoking">
            <a:avLst/>
          </a:prstGeom>
          <a:solidFill>
            <a:srgbClr val="EA0903"/>
          </a:solidFill>
          <a:ln>
            <a:solidFill>
              <a:srgbClr val="CC1A0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 rot="19172736">
            <a:off x="4439300" y="3632884"/>
            <a:ext cx="898717" cy="385021"/>
            <a:chOff x="4431052" y="3571784"/>
            <a:chExt cx="898717" cy="385021"/>
          </a:xfrm>
        </p:grpSpPr>
        <p:sp>
          <p:nvSpPr>
            <p:cNvPr id="46" name="Left-Right Arrow 45"/>
            <p:cNvSpPr/>
            <p:nvPr/>
          </p:nvSpPr>
          <p:spPr>
            <a:xfrm>
              <a:off x="4431052" y="3621636"/>
              <a:ext cx="898717" cy="244766"/>
            </a:xfrm>
            <a:prstGeom prst="leftRightArrow">
              <a:avLst/>
            </a:prstGeom>
            <a:solidFill>
              <a:srgbClr val="EA0903"/>
            </a:solidFill>
            <a:ln>
              <a:solidFill>
                <a:srgbClr val="CC1A0F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&quot;No&quot; Symbol 46"/>
            <p:cNvSpPr/>
            <p:nvPr/>
          </p:nvSpPr>
          <p:spPr>
            <a:xfrm>
              <a:off x="4675672" y="3571784"/>
              <a:ext cx="385021" cy="385021"/>
            </a:xfrm>
            <a:prstGeom prst="noSmoking">
              <a:avLst/>
            </a:prstGeom>
            <a:solidFill>
              <a:srgbClr val="EA0903"/>
            </a:solidFill>
            <a:ln>
              <a:solidFill>
                <a:srgbClr val="CC1A0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409849">
            <a:off x="4683213" y="5043598"/>
            <a:ext cx="898717" cy="385021"/>
            <a:chOff x="4431052" y="3571784"/>
            <a:chExt cx="898717" cy="385021"/>
          </a:xfrm>
        </p:grpSpPr>
        <p:sp>
          <p:nvSpPr>
            <p:cNvPr id="50" name="Left-Right Arrow 49"/>
            <p:cNvSpPr/>
            <p:nvPr/>
          </p:nvSpPr>
          <p:spPr>
            <a:xfrm>
              <a:off x="4431052" y="3621636"/>
              <a:ext cx="898717" cy="244766"/>
            </a:xfrm>
            <a:prstGeom prst="leftRightArrow">
              <a:avLst/>
            </a:prstGeom>
            <a:solidFill>
              <a:srgbClr val="EA0903"/>
            </a:solidFill>
            <a:ln>
              <a:solidFill>
                <a:srgbClr val="CC1A0F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&quot;No&quot; Symbol 50"/>
            <p:cNvSpPr/>
            <p:nvPr/>
          </p:nvSpPr>
          <p:spPr>
            <a:xfrm>
              <a:off x="4675672" y="3571784"/>
              <a:ext cx="385021" cy="385021"/>
            </a:xfrm>
            <a:prstGeom prst="noSmoking">
              <a:avLst/>
            </a:prstGeom>
            <a:solidFill>
              <a:srgbClr val="EA0903"/>
            </a:solidFill>
            <a:ln>
              <a:solidFill>
                <a:srgbClr val="CC1A0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3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39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32097" y="3979114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관련된 내용을 적어주세요</a:t>
            </a:r>
            <a:endParaRPr lang="ko-KR" altLang="en-US" sz="14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11942" y="2366683"/>
            <a:ext cx="6494929" cy="22383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06149" y="3224234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2800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7363" y="2885679"/>
            <a:ext cx="2694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기반기술</a:t>
            </a:r>
            <a:endParaRPr lang="en-US" altLang="ko-KR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제안기법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결론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59439" y="256101"/>
            <a:ext cx="162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0" name="Chart 19"/>
          <p:cNvGraphicFramePr/>
          <p:nvPr>
            <p:extLst/>
          </p:nvPr>
        </p:nvGraphicFramePr>
        <p:xfrm>
          <a:off x="1455353" y="207486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갈매기형 수장 2"/>
          <p:cNvSpPr/>
          <p:nvPr/>
        </p:nvSpPr>
        <p:spPr>
          <a:xfrm>
            <a:off x="828000" y="6249009"/>
            <a:ext cx="262326" cy="255494"/>
          </a:xfrm>
          <a:prstGeom prst="chevron">
            <a:avLst/>
          </a:prstGeom>
          <a:solidFill>
            <a:srgbClr val="CC1A0F"/>
          </a:solidFill>
          <a:ln>
            <a:solidFill>
              <a:srgbClr val="CC1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0903"/>
              </a:solidFill>
            </a:endParaRPr>
          </a:p>
        </p:txBody>
      </p:sp>
      <p:sp>
        <p:nvSpPr>
          <p:cNvPr id="26" name="갈매기형 수장 8"/>
          <p:cNvSpPr/>
          <p:nvPr/>
        </p:nvSpPr>
        <p:spPr>
          <a:xfrm>
            <a:off x="1036800" y="6249009"/>
            <a:ext cx="262326" cy="255494"/>
          </a:xfrm>
          <a:prstGeom prst="chevron">
            <a:avLst/>
          </a:prstGeom>
          <a:solidFill>
            <a:srgbClr val="CC1A0F"/>
          </a:solidFill>
          <a:ln>
            <a:solidFill>
              <a:srgbClr val="CC1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090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5200" y="6178678"/>
            <a:ext cx="726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서비스에 </a:t>
            </a:r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프라이버시 보호 기법 제안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23" name="그룹 22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7" name="갈매기형 수장 26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8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급속한 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ICT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기술의 발전으로 인해 프라이버시 침해 증가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4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60098" y="230181"/>
            <a:ext cx="2423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핵심요소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Round Diagonal Corner Rectangle 15"/>
          <p:cNvSpPr/>
          <p:nvPr/>
        </p:nvSpPr>
        <p:spPr>
          <a:xfrm>
            <a:off x="1119632" y="3137086"/>
            <a:ext cx="1431021" cy="1207473"/>
          </a:xfrm>
          <a:prstGeom prst="round2DiagRect">
            <a:avLst/>
          </a:prstGeom>
          <a:noFill/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사용자</a:t>
            </a:r>
            <a:endParaRPr lang="en-US" altLang="ko-KR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개인 정보</a:t>
            </a:r>
            <a:endParaRPr lang="en-US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2801080" y="3485910"/>
            <a:ext cx="699766" cy="563488"/>
          </a:xfrm>
          <a:prstGeom prst="stripedRightArrow">
            <a:avLst/>
          </a:prstGeom>
          <a:solidFill>
            <a:srgbClr val="336699"/>
          </a:solidFill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6128559" y="3163918"/>
            <a:ext cx="1431021" cy="1207473"/>
          </a:xfrm>
          <a:prstGeom prst="round2DiagRect">
            <a:avLst/>
          </a:prstGeom>
          <a:noFill/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익명</a:t>
            </a:r>
            <a:r>
              <a:rPr lang="en-US" altLang="ko-KR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필명</a:t>
            </a:r>
            <a:r>
              <a:rPr lang="en-US" altLang="ko-KR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마스킹</a:t>
            </a:r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처리된 정보</a:t>
            </a:r>
            <a:endParaRPr lang="en-US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1066" y="4444565"/>
            <a:ext cx="2137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익명</a:t>
            </a:r>
            <a:r>
              <a:rPr lang="en-US" altLang="ko-KR" sz="1600" b="1" dirty="0">
                <a:latin typeface="나눔바른고딕OTF"/>
                <a:ea typeface="나눔바른고딕OTF"/>
                <a:cs typeface="나눔바른고딕OTF"/>
              </a:rPr>
              <a:t>,</a:t>
            </a:r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 필명</a:t>
            </a:r>
            <a:r>
              <a:rPr lang="en-US" altLang="ko-KR" sz="1600" b="1" dirty="0">
                <a:latin typeface="나눔바른고딕OTF"/>
                <a:ea typeface="나눔바른고딕OTF"/>
                <a:cs typeface="나눔바른고딕OTF"/>
              </a:rPr>
              <a:t>,</a:t>
            </a:r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ko-KR" altLang="en-US" sz="1600" b="1" dirty="0" err="1">
                <a:latin typeface="나눔바른고딕OTF"/>
                <a:ea typeface="나눔바른고딕OTF"/>
                <a:cs typeface="나눔바른고딕OTF"/>
              </a:rPr>
              <a:t>마스킹화</a:t>
            </a:r>
            <a:r>
              <a:rPr lang="en-US" altLang="ko-KR" sz="1600" b="1" dirty="0">
                <a:latin typeface="나눔바른고딕OTF"/>
                <a:ea typeface="나눔바른고딕OTF"/>
                <a:cs typeface="나눔바른고딕OTF"/>
              </a:rPr>
              <a:t/>
            </a:r>
            <a:br>
              <a:rPr lang="en-US" altLang="ko-KR" sz="1600" b="1" dirty="0">
                <a:latin typeface="나눔바른고딕OTF"/>
                <a:ea typeface="나눔바른고딕OTF"/>
                <a:cs typeface="나눔바른고딕OTF"/>
              </a:rPr>
            </a:br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       </a:t>
            </a:r>
            <a:endParaRPr lang="en-US" sz="1600" b="1" dirty="0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694" y="4682944"/>
            <a:ext cx="2864332" cy="1569660"/>
          </a:xfrm>
          <a:prstGeom prst="rect">
            <a:avLst/>
          </a:prstGeom>
          <a:noFill/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홍길동</a:t>
            </a:r>
            <a:endParaRPr lang="en-US" altLang="ko-KR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전화번호 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010-1010-1010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카드 번호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ko-KR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1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234-6789-3042-1234</a:t>
            </a:r>
            <a:b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사진</a:t>
            </a:r>
            <a:endParaRPr lang="en-US" altLang="ko-KR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0373" y="4674004"/>
            <a:ext cx="2816259" cy="1569660"/>
          </a:xfrm>
          <a:prstGeom prst="rect">
            <a:avLst/>
          </a:prstGeom>
          <a:noFill/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51237ab76c723d12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전화번호 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1624ab6564d4f3d5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카드 번호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	:</a:t>
            </a:r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dfdff65333abc7875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사진</a:t>
            </a:r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endParaRPr lang="en-US" sz="1200" b="1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66170" t="23821" r="17416" b="49368"/>
          <a:stretch/>
        </p:blipFill>
        <p:spPr>
          <a:xfrm>
            <a:off x="6700967" y="5326350"/>
            <a:ext cx="858613" cy="8373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14185" t="25418" r="70939" b="48309"/>
          <a:stretch/>
        </p:blipFill>
        <p:spPr>
          <a:xfrm>
            <a:off x="1629785" y="5335290"/>
            <a:ext cx="778118" cy="820527"/>
          </a:xfrm>
          <a:prstGeom prst="rect">
            <a:avLst/>
          </a:prstGeom>
        </p:spPr>
      </p:pic>
      <p:sp>
        <p:nvSpPr>
          <p:cNvPr id="28" name="Striped Right Arrow 4"/>
          <p:cNvSpPr/>
          <p:nvPr/>
        </p:nvSpPr>
        <p:spPr>
          <a:xfrm>
            <a:off x="5256426" y="3433233"/>
            <a:ext cx="699766" cy="563488"/>
          </a:xfrm>
          <a:prstGeom prst="stripedRightArrow">
            <a:avLst/>
          </a:prstGeom>
          <a:solidFill>
            <a:srgbClr val="336699"/>
          </a:solidFill>
          <a:ln w="9525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9" name="Round Diagonal Corner Rectangle 3"/>
          <p:cNvSpPr/>
          <p:nvPr/>
        </p:nvSpPr>
        <p:spPr>
          <a:xfrm>
            <a:off x="3638357" y="3137086"/>
            <a:ext cx="1431021" cy="1207473"/>
          </a:xfrm>
          <a:prstGeom prst="round2DiagRect">
            <a:avLst/>
          </a:prstGeom>
          <a:noFill/>
          <a:ln w="12700" cmpd="sng">
            <a:solidFill>
              <a:srgbClr val="1F4E7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암호화</a:t>
            </a:r>
            <a:endParaRPr lang="en-US" altLang="ko-KR" dirty="0" smtClean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디바이스</a:t>
            </a:r>
            <a:endParaRPr lang="en-US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02376" y="2708053"/>
            <a:ext cx="260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OTF"/>
                <a:ea typeface="나눔바른고딕OTF"/>
                <a:cs typeface="나눔바른고딕OTF"/>
              </a:rPr>
              <a:t>RSA, ECC, AES</a:t>
            </a:r>
            <a:endParaRPr lang="ko-KR" altLang="en-US" b="1" dirty="0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82552" y="855133"/>
            <a:ext cx="257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익명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필명 마스킹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60" name="그룹 59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62" name="갈매기형 수장 61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갈매기형 수장 62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암호화 및 공개키 기반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구조를이용한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익명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필명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  <a:endPara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65" name="그룹 64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67" name="갈매기형 수장 66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갈매기형 수장 67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프라이버시를 침해할 수 있는 핵심 개인정보를 암호화</a:t>
              </a:r>
              <a:endPara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18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1" grpId="0" animBg="1"/>
      <p:bldP spid="22" grpId="0" animBg="1"/>
      <p:bldP spid="28" grpId="0" animBg="1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4677" y="4593951"/>
            <a:ext cx="8129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나눔바른고딕OTF"/>
                <a:ea typeface="나눔바른고딕OTF"/>
                <a:cs typeface="나눔바른고딕OTF"/>
              </a:rPr>
              <a:t>복호화</a:t>
            </a:r>
            <a:endParaRPr lang="en-US" sz="1600" b="1" dirty="0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7" name="Round Diagonal Corner Rectangle 3"/>
          <p:cNvSpPr/>
          <p:nvPr/>
        </p:nvSpPr>
        <p:spPr>
          <a:xfrm>
            <a:off x="6277215" y="3547308"/>
            <a:ext cx="2047600" cy="1207473"/>
          </a:xfrm>
          <a:prstGeom prst="round2DiagRect">
            <a:avLst/>
          </a:prstGeom>
          <a:noFill/>
          <a:ln>
            <a:solidFill>
              <a:srgbClr val="336699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사용자</a:t>
            </a:r>
            <a:endParaRPr lang="en-US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0" name="Striped Right Arrow 4"/>
          <p:cNvSpPr/>
          <p:nvPr/>
        </p:nvSpPr>
        <p:spPr>
          <a:xfrm>
            <a:off x="4015047" y="3870838"/>
            <a:ext cx="1000777" cy="563488"/>
          </a:xfrm>
          <a:prstGeom prst="stripedRightArrow">
            <a:avLst/>
          </a:prstGeom>
          <a:solidFill>
            <a:srgbClr val="336699"/>
          </a:solidFill>
          <a:ln w="9525" cmpd="sng">
            <a:solidFill>
              <a:srgbClr val="3366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1" name="Round Diagonal Corner Rectangle 3"/>
          <p:cNvSpPr/>
          <p:nvPr/>
        </p:nvSpPr>
        <p:spPr>
          <a:xfrm>
            <a:off x="869849" y="3600611"/>
            <a:ext cx="1899665" cy="1207473"/>
          </a:xfrm>
          <a:prstGeom prst="round2DiagRect">
            <a:avLst/>
          </a:prstGeom>
          <a:noFill/>
          <a:ln w="12700" cmpd="sng">
            <a:solidFill>
              <a:srgbClr val="3366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암호화</a:t>
            </a:r>
            <a:endParaRPr lang="en-US" altLang="ko-KR" dirty="0" smtClean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고딕OTF"/>
                <a:ea typeface="나눔바른고딕OTF"/>
                <a:cs typeface="나눔바른고딕OTF"/>
              </a:rPr>
              <a:t>디바이스</a:t>
            </a:r>
            <a:endParaRPr lang="en-US" dirty="0">
              <a:solidFill>
                <a:schemeClr val="tx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9463" y="3505441"/>
            <a:ext cx="19179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OTF"/>
                <a:ea typeface="나눔바른고딕OTF"/>
                <a:cs typeface="나눔바른고딕OTF"/>
              </a:rPr>
              <a:t>RSA, ECC, AES</a:t>
            </a:r>
            <a:endParaRPr lang="ko-KR" altLang="en-US" b="1" dirty="0">
              <a:latin typeface="나눔바른고딕OTF"/>
              <a:ea typeface="나눔바른고딕OTF"/>
              <a:cs typeface="나눔바른고딕OTF"/>
            </a:endParaRPr>
          </a:p>
        </p:txBody>
      </p:sp>
      <p:cxnSp>
        <p:nvCxnSpPr>
          <p:cNvPr id="25" name="직선 화살표 연결선 56"/>
          <p:cNvCxnSpPr/>
          <p:nvPr/>
        </p:nvCxnSpPr>
        <p:spPr>
          <a:xfrm flipV="1">
            <a:off x="1836430" y="5561125"/>
            <a:ext cx="5477544" cy="86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83765" y="5539695"/>
            <a:ext cx="171087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바른고딕OTF"/>
                <a:ea typeface="나눔바른고딕OTF"/>
                <a:cs typeface="나눔바른고딕OTF"/>
              </a:rPr>
              <a:t>상호 인증 및 접근제어</a:t>
            </a:r>
            <a:endParaRPr lang="en-US" sz="1100" b="1" dirty="0">
              <a:solidFill>
                <a:srgbClr val="000000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pic>
        <p:nvPicPr>
          <p:cNvPr id="27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07" y="3044400"/>
            <a:ext cx="501622" cy="377923"/>
          </a:xfrm>
          <a:prstGeom prst="rect">
            <a:avLst/>
          </a:prstGeom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6933385" y="3359868"/>
            <a:ext cx="213758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나눔바른고딕OTF"/>
                <a:ea typeface="나눔바른고딕OTF"/>
                <a:cs typeface="나눔바른고딕OTF"/>
              </a:rPr>
              <a:t>X.509 </a:t>
            </a:r>
            <a:r>
              <a:rPr lang="ko-KR" altLang="en-US" sz="800" b="1" dirty="0" smtClean="0">
                <a:latin typeface="나눔바른고딕OTF"/>
                <a:ea typeface="나눔바른고딕OTF"/>
                <a:cs typeface="나눔바른고딕OTF"/>
              </a:rPr>
              <a:t>인증서</a:t>
            </a:r>
            <a:endParaRPr lang="en-US" sz="800" b="1" dirty="0">
              <a:latin typeface="나눔바른고딕OTF"/>
              <a:ea typeface="나눔바른고딕OTF"/>
              <a:cs typeface="나눔바른고딕OTF"/>
            </a:endParaRPr>
          </a:p>
        </p:txBody>
      </p:sp>
      <p:pic>
        <p:nvPicPr>
          <p:cNvPr id="32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00" y="3048573"/>
            <a:ext cx="501622" cy="377923"/>
          </a:xfrm>
          <a:prstGeom prst="rect">
            <a:avLst/>
          </a:prstGeom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410878" y="3364041"/>
            <a:ext cx="213758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나눔바른고딕OTF"/>
                <a:ea typeface="나눔바른고딕OTF"/>
                <a:cs typeface="나눔바른고딕OTF"/>
              </a:rPr>
              <a:t>X.509 </a:t>
            </a:r>
            <a:r>
              <a:rPr lang="ko-KR" altLang="en-US" sz="800" b="1" dirty="0" smtClean="0">
                <a:latin typeface="나눔바른고딕OTF"/>
                <a:ea typeface="나눔바른고딕OTF"/>
                <a:cs typeface="나눔바른고딕OTF"/>
              </a:rPr>
              <a:t>인증서</a:t>
            </a:r>
            <a:endParaRPr lang="en-US" sz="800" b="1" dirty="0">
              <a:latin typeface="나눔바른고딕OTF"/>
              <a:ea typeface="나눔바른고딕OTF"/>
              <a:cs typeface="나눔바른고딕OTF"/>
            </a:endParaRPr>
          </a:p>
        </p:txBody>
      </p:sp>
      <p:cxnSp>
        <p:nvCxnSpPr>
          <p:cNvPr id="35" name="Straight Connector 34"/>
          <p:cNvCxnSpPr>
            <a:stCxn id="21" idx="1"/>
          </p:cNvCxnSpPr>
          <p:nvPr/>
        </p:nvCxnSpPr>
        <p:spPr>
          <a:xfrm>
            <a:off x="1819682" y="4808084"/>
            <a:ext cx="8108" cy="1677521"/>
          </a:xfrm>
          <a:prstGeom prst="line">
            <a:avLst/>
          </a:prstGeom>
          <a:ln w="12700" cmpd="sng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7" idx="1"/>
          </p:cNvCxnSpPr>
          <p:nvPr/>
        </p:nvCxnSpPr>
        <p:spPr>
          <a:xfrm>
            <a:off x="7301015" y="4754781"/>
            <a:ext cx="21599" cy="1730824"/>
          </a:xfrm>
          <a:prstGeom prst="line">
            <a:avLst/>
          </a:prstGeom>
          <a:ln w="12700" cmpd="sng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56"/>
          <p:cNvCxnSpPr/>
          <p:nvPr/>
        </p:nvCxnSpPr>
        <p:spPr>
          <a:xfrm flipV="1">
            <a:off x="1833316" y="5229685"/>
            <a:ext cx="5477544" cy="86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019969" y="5208255"/>
            <a:ext cx="111404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  <a:latin typeface="나눔바른고딕OTF"/>
                <a:ea typeface="나눔바른고딕OTF"/>
                <a:cs typeface="나눔바른고딕OTF"/>
              </a:rPr>
              <a:t>개인정보 요청</a:t>
            </a:r>
            <a:endParaRPr lang="en-US" sz="1100" b="1" dirty="0">
              <a:solidFill>
                <a:srgbClr val="000000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cxnSp>
        <p:nvCxnSpPr>
          <p:cNvPr id="50" name="직선 화살표 연결선 56"/>
          <p:cNvCxnSpPr/>
          <p:nvPr/>
        </p:nvCxnSpPr>
        <p:spPr>
          <a:xfrm flipV="1">
            <a:off x="1833316" y="5912245"/>
            <a:ext cx="5477544" cy="86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54733" y="5890815"/>
            <a:ext cx="18226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00"/>
                </a:solidFill>
                <a:latin typeface="나눔바른고딕OTF"/>
                <a:ea typeface="나눔바른고딕OTF"/>
                <a:cs typeface="나눔바른고딕OTF"/>
              </a:rPr>
              <a:t>복호화된 개인정보 전달</a:t>
            </a:r>
            <a:endParaRPr lang="en-US" sz="1100" b="1" dirty="0">
              <a:solidFill>
                <a:srgbClr val="000000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60098" y="230181"/>
            <a:ext cx="2423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핵심요소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30165" y="855133"/>
            <a:ext cx="148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복호화 및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PKI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image75.png"/>
          <p:cNvPicPr/>
          <p:nvPr/>
        </p:nvPicPr>
        <p:blipFill rotWithShape="1">
          <a:blip r:embed="rId3"/>
          <a:srcRect t="1" r="91626" b="54504"/>
          <a:stretch/>
        </p:blipFill>
        <p:spPr>
          <a:xfrm>
            <a:off x="4143036" y="2020141"/>
            <a:ext cx="689892" cy="904291"/>
          </a:xfrm>
          <a:prstGeom prst="rect">
            <a:avLst/>
          </a:prstGeom>
          <a:ln/>
        </p:spPr>
      </p:pic>
      <p:cxnSp>
        <p:nvCxnSpPr>
          <p:cNvPr id="4" name="직선 화살표 연결선 3"/>
          <p:cNvCxnSpPr>
            <a:stCxn id="28" idx="1"/>
          </p:cNvCxnSpPr>
          <p:nvPr/>
        </p:nvCxnSpPr>
        <p:spPr>
          <a:xfrm flipH="1">
            <a:off x="2199504" y="2472287"/>
            <a:ext cx="1943532" cy="687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8" idx="3"/>
          </p:cNvCxnSpPr>
          <p:nvPr/>
        </p:nvCxnSpPr>
        <p:spPr>
          <a:xfrm>
            <a:off x="4832928" y="2472287"/>
            <a:ext cx="2100457" cy="687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71737" y="2921570"/>
            <a:ext cx="21375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나눔바른고딕OTF"/>
                <a:ea typeface="나눔바른고딕OTF"/>
                <a:cs typeface="나눔바른고딕OTF"/>
              </a:rPr>
              <a:t>CA</a:t>
            </a:r>
            <a:endParaRPr lang="en-US" sz="1400" b="1" dirty="0">
              <a:latin typeface="나눔바른고딕OTF"/>
              <a:ea typeface="나눔바른고딕OTF"/>
              <a:cs typeface="나눔바른고딕OTF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45" name="그룹 44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9" name="갈매기형 수장 4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갈매기형 수장 53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정당한 사용자만이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복호화를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통해 정보 식별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1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20" grpId="0" animBg="1"/>
      <p:bldP spid="21" grpId="0" animBg="1"/>
      <p:bldP spid="22" grpId="0"/>
      <p:bldP spid="26" grpId="0"/>
      <p:bldP spid="30" grpId="0"/>
      <p:bldP spid="33" grpId="0"/>
      <p:bldP spid="48" grpId="0"/>
      <p:bldP spid="5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image7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997780"/>
            <a:ext cx="4139367" cy="3205740"/>
          </a:xfrm>
          <a:prstGeom prst="rect">
            <a:avLst/>
          </a:prstGeom>
          <a:ln/>
        </p:spPr>
      </p:pic>
      <p:pic>
        <p:nvPicPr>
          <p:cNvPr id="20" name="image3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75345" y="3085490"/>
            <a:ext cx="4630420" cy="3538220"/>
          </a:xfrm>
          <a:prstGeom prst="rect">
            <a:avLst/>
          </a:prstGeom>
          <a:ln/>
        </p:spPr>
      </p:pic>
      <p:sp>
        <p:nvSpPr>
          <p:cNvPr id="21" name="TextBox 20"/>
          <p:cNvSpPr txBox="1"/>
          <p:nvPr/>
        </p:nvSpPr>
        <p:spPr>
          <a:xfrm>
            <a:off x="1108359" y="6450326"/>
            <a:ext cx="213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카드 번호 유출</a:t>
            </a:r>
            <a:endParaRPr lang="en-US" sz="1600" b="1" dirty="0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698" y="6438566"/>
            <a:ext cx="236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OTF"/>
                <a:ea typeface="나눔바른고딕OTF"/>
                <a:cs typeface="나눔바른고딕OTF"/>
              </a:rPr>
              <a:t>거래 장소 및 시간 유출</a:t>
            </a:r>
            <a:endParaRPr lang="en-US" sz="1600" b="1" dirty="0"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823" y="230181"/>
            <a:ext cx="387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결제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16855" y="855133"/>
            <a:ext cx="191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기법의 문제점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34" name="그룹 33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6" name="갈매기형 수장 35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갈매기형 수장 36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영수증 </a:t>
              </a:r>
              <a:r>
                <a:rPr lang="ko-KR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거래에 대한 확인을 위해 다양한 정보 포함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39" name="그룹 38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1" name="갈매기형 수장 40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대부분의 사람들은 영수증 관리 소홀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44" name="그룹 43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6" name="갈매기형 수장 45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갈매기형 수장 46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카드번호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거래 시간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구매 물품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거래 장소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회원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정보등의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정보 유출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6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32097" y="3979114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관련된 내용을 적어주세요</a:t>
            </a:r>
            <a:endParaRPr lang="ko-KR" altLang="en-US" sz="14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11942" y="2366683"/>
            <a:ext cx="6494929" cy="22383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06149" y="3224234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2800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7363" y="2885679"/>
            <a:ext cx="2694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기반기술</a:t>
            </a:r>
            <a:endParaRPr lang="en-US" altLang="ko-KR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제안기법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7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5762"/>
          <a:stretch/>
        </p:blipFill>
        <p:spPr>
          <a:xfrm>
            <a:off x="674888" y="1516136"/>
            <a:ext cx="4289604" cy="4845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13789"/>
          <a:stretch/>
        </p:blipFill>
        <p:spPr>
          <a:xfrm>
            <a:off x="4767727" y="1382354"/>
            <a:ext cx="3212997" cy="49793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888" y="636168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</a:rPr>
              <a:t>1.</a:t>
            </a:r>
            <a:r>
              <a:rPr lang="ko-KR" altLang="en-US" b="1">
                <a:solidFill>
                  <a:srgbClr val="000000"/>
                </a:solidFill>
              </a:rPr>
              <a:t> 카드번호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7384" y="636168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</a:rPr>
              <a:t>2.</a:t>
            </a:r>
            <a:r>
              <a:rPr lang="ko-KR" altLang="en-US" b="1">
                <a:solidFill>
                  <a:srgbClr val="000000"/>
                </a:solidFill>
              </a:rPr>
              <a:t> 거래 시간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91917" y="2696456"/>
            <a:ext cx="130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</a:rPr>
              <a:t>3.</a:t>
            </a:r>
            <a:r>
              <a:rPr lang="ko-KR" altLang="en-US" b="1">
                <a:solidFill>
                  <a:srgbClr val="000000"/>
                </a:solidFill>
              </a:rPr>
              <a:t> 구매 물품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1917" y="1793788"/>
            <a:ext cx="130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</a:rPr>
              <a:t>4.</a:t>
            </a:r>
            <a:r>
              <a:rPr lang="ko-KR" altLang="en-US" b="1">
                <a:solidFill>
                  <a:srgbClr val="000000"/>
                </a:solidFill>
              </a:rPr>
              <a:t> 거래 장소 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4039" y="6369545"/>
            <a:ext cx="130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</a:rPr>
              <a:t>5.</a:t>
            </a:r>
            <a:r>
              <a:rPr lang="ko-KR" altLang="en-US" b="1">
                <a:solidFill>
                  <a:srgbClr val="000000"/>
                </a:solidFill>
              </a:rPr>
              <a:t> 회원 정보</a:t>
            </a:r>
            <a:endParaRPr lang="en-US" b="1">
              <a:solidFill>
                <a:srgbClr val="00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634039" y="5685896"/>
            <a:ext cx="133688" cy="751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32823" y="230181"/>
            <a:ext cx="387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결제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8426" y="855133"/>
            <a:ext cx="124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유출된 정보</a:t>
            </a:r>
          </a:p>
        </p:txBody>
      </p:sp>
    </p:spTree>
    <p:extLst>
      <p:ext uri="{BB962C8B-B14F-4D97-AF65-F5344CB8AC3E}">
        <p14:creationId xmlns:p14="http://schemas.microsoft.com/office/powerpoint/2010/main" val="164427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32823" y="230181"/>
            <a:ext cx="387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결제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8261" y="855133"/>
            <a:ext cx="10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</a:t>
            </a:r>
          </a:p>
        </p:txBody>
      </p:sp>
      <p:pic>
        <p:nvPicPr>
          <p:cNvPr id="17" name="image16.png"/>
          <p:cNvPicPr/>
          <p:nvPr/>
        </p:nvPicPr>
        <p:blipFill rotWithShape="1">
          <a:blip r:embed="rId2"/>
          <a:srcRect t="38080" r="74992" b="41399"/>
          <a:stretch/>
        </p:blipFill>
        <p:spPr>
          <a:xfrm>
            <a:off x="0" y="3871203"/>
            <a:ext cx="1033858" cy="1011423"/>
          </a:xfrm>
          <a:prstGeom prst="rect">
            <a:avLst/>
          </a:prstGeom>
          <a:ln/>
        </p:spPr>
      </p:pic>
      <p:pic>
        <p:nvPicPr>
          <p:cNvPr id="19" name="image16.png"/>
          <p:cNvPicPr/>
          <p:nvPr/>
        </p:nvPicPr>
        <p:blipFill rotWithShape="1">
          <a:blip r:embed="rId2"/>
          <a:srcRect l="44346" t="34289" r="40111" b="40640"/>
          <a:stretch/>
        </p:blipFill>
        <p:spPr>
          <a:xfrm>
            <a:off x="3305097" y="5154264"/>
            <a:ext cx="642551" cy="1235676"/>
          </a:xfrm>
          <a:prstGeom prst="rect">
            <a:avLst/>
          </a:prstGeom>
          <a:ln/>
        </p:spPr>
      </p:pic>
      <p:pic>
        <p:nvPicPr>
          <p:cNvPr id="20" name="image16.png"/>
          <p:cNvPicPr/>
          <p:nvPr/>
        </p:nvPicPr>
        <p:blipFill rotWithShape="1">
          <a:blip r:embed="rId2"/>
          <a:srcRect l="74975" t="35763" r="10877" b="43345"/>
          <a:stretch/>
        </p:blipFill>
        <p:spPr>
          <a:xfrm>
            <a:off x="6579282" y="3847727"/>
            <a:ext cx="584887" cy="1029730"/>
          </a:xfrm>
          <a:prstGeom prst="rect">
            <a:avLst/>
          </a:prstGeom>
          <a:ln/>
        </p:spPr>
      </p:pic>
      <p:grpSp>
        <p:nvGrpSpPr>
          <p:cNvPr id="38" name="그룹 37"/>
          <p:cNvGrpSpPr/>
          <p:nvPr/>
        </p:nvGrpSpPr>
        <p:grpSpPr>
          <a:xfrm>
            <a:off x="3305097" y="2162616"/>
            <a:ext cx="978198" cy="1298691"/>
            <a:chOff x="1987322" y="1859131"/>
            <a:chExt cx="978198" cy="1298691"/>
          </a:xfrm>
        </p:grpSpPr>
        <p:pic>
          <p:nvPicPr>
            <p:cNvPr id="18" name="image16.png"/>
            <p:cNvPicPr/>
            <p:nvPr/>
          </p:nvPicPr>
          <p:blipFill rotWithShape="1">
            <a:blip r:embed="rId2"/>
            <a:srcRect l="43923" r="38741" b="79921"/>
            <a:stretch/>
          </p:blipFill>
          <p:spPr>
            <a:xfrm>
              <a:off x="1987322" y="1859131"/>
              <a:ext cx="716692" cy="989617"/>
            </a:xfrm>
            <a:prstGeom prst="rect">
              <a:avLst/>
            </a:prstGeom>
            <a:ln/>
          </p:spPr>
        </p:pic>
        <p:sp>
          <p:nvSpPr>
            <p:cNvPr id="4" name="TextBox 3"/>
            <p:cNvSpPr txBox="1"/>
            <p:nvPr/>
          </p:nvSpPr>
          <p:spPr>
            <a:xfrm>
              <a:off x="2099048" y="2819268"/>
              <a:ext cx="866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ea typeface="나눔바른고딕" panose="020B0603020101020101"/>
                </a:rPr>
                <a:t>CA</a:t>
              </a:r>
              <a:endParaRPr lang="ko-KR" altLang="en-US" sz="1600" b="1" dirty="0">
                <a:ea typeface="나눔바른고딕" panose="020B0603020101020101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10544" y="6439746"/>
            <a:ext cx="196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암호화된 영수증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241" y="4795014"/>
            <a:ext cx="866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ea typeface="나눔바른고딕" panose="020B0603020101020101"/>
              </a:rPr>
              <a:t>POS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8024" y="4869934"/>
            <a:ext cx="114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ea typeface="나눔바른고딕" panose="020B0603020101020101"/>
              </a:rPr>
              <a:t>스마트폰</a:t>
            </a:r>
            <a:endParaRPr lang="ko-KR" altLang="en-US" sz="1600" b="1" dirty="0">
              <a:ea typeface="나눔바른고딕" panose="020B0603020101020101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135713" y="3122753"/>
            <a:ext cx="1863282" cy="748450"/>
          </a:xfrm>
          <a:prstGeom prst="straightConnector1">
            <a:avLst/>
          </a:prstGeom>
          <a:ln w="38100">
            <a:solidFill>
              <a:srgbClr val="EA090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024936" y="4877457"/>
            <a:ext cx="1841990" cy="122202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231543" y="4362592"/>
            <a:ext cx="17674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3286760" y="3825856"/>
            <a:ext cx="818646" cy="1325235"/>
            <a:chOff x="1898331" y="5447042"/>
            <a:chExt cx="818646" cy="1325235"/>
          </a:xfrm>
        </p:grpSpPr>
        <p:pic>
          <p:nvPicPr>
            <p:cNvPr id="21" name="image16.png"/>
            <p:cNvPicPr/>
            <p:nvPr/>
          </p:nvPicPr>
          <p:blipFill rotWithShape="1">
            <a:blip r:embed="rId2"/>
            <a:srcRect l="42811" t="77190" r="40850" b="7935"/>
            <a:stretch/>
          </p:blipFill>
          <p:spPr>
            <a:xfrm>
              <a:off x="1898331" y="5447042"/>
              <a:ext cx="675502" cy="733168"/>
            </a:xfrm>
            <a:prstGeom prst="rect">
              <a:avLst/>
            </a:prstGeom>
            <a:ln/>
          </p:spPr>
        </p:pic>
        <p:sp>
          <p:nvSpPr>
            <p:cNvPr id="32" name="TextBox 31"/>
            <p:cNvSpPr txBox="1"/>
            <p:nvPr/>
          </p:nvSpPr>
          <p:spPr>
            <a:xfrm>
              <a:off x="1916668" y="6433723"/>
              <a:ext cx="800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ea typeface="나눔바른고딕" panose="020B0603020101020101"/>
                </a:rPr>
                <a:t>서버</a:t>
              </a:r>
              <a:endParaRPr lang="ko-KR" altLang="en-US" sz="1600" b="1" dirty="0">
                <a:ea typeface="나눔바른고딕" panose="020B0603020101020101"/>
              </a:endParaRPr>
            </a:p>
          </p:txBody>
        </p:sp>
      </p:grpSp>
      <p:cxnSp>
        <p:nvCxnSpPr>
          <p:cNvPr id="33" name="직선 화살표 연결선 32"/>
          <p:cNvCxnSpPr/>
          <p:nvPr/>
        </p:nvCxnSpPr>
        <p:spPr>
          <a:xfrm flipH="1">
            <a:off x="4385820" y="4731434"/>
            <a:ext cx="1887623" cy="136804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4257183" y="4146692"/>
            <a:ext cx="20162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3593743" y="3473402"/>
            <a:ext cx="19472" cy="24237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4303206" y="2885535"/>
            <a:ext cx="2114818" cy="8302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213339" y="2594020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1.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인증서 발급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21645" y="4461219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2. POS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등록 및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키교환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8632" y="5986860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3.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영수증 암호화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23252" y="3832384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4.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사용자 등록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26112" y="5772102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5. QR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코드</a:t>
            </a:r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바코드 스캔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43641" y="4504991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6.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영수증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복호화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4257183" y="4440414"/>
            <a:ext cx="20162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75" name="그룹 74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77" name="갈매기형 수장 76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갈매기형 수장 77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영수증을 출력하는 </a:t>
              </a:r>
              <a:r>
                <a:rPr lang="en-US" altLang="ko-KR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기를 통한 영수증 암호화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80" name="그룹 79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82" name="갈매기형 수장 81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갈매기형 수장 82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인증된 사용자에 대한 영수증 </a:t>
              </a:r>
              <a:r>
                <a:rPr lang="ko-KR" altLang="en-US" dirty="0" err="1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복호화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허용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4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55" grpId="0"/>
      <p:bldP spid="56" grpId="0"/>
      <p:bldP spid="67" grpId="0"/>
      <p:bldP spid="68" grpId="0"/>
      <p:bldP spid="69" grpId="0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2823" y="230181"/>
            <a:ext cx="387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결제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3382" y="855133"/>
            <a:ext cx="283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기법과 제안 기법의 비교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454882" y="3669320"/>
          <a:ext cx="6096000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거래확인 기능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정보 은닉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기존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제안하는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828000" y="1554300"/>
            <a:ext cx="7642900" cy="369332"/>
            <a:chOff x="828000" y="1401900"/>
            <a:chExt cx="7642900" cy="369332"/>
          </a:xfrm>
        </p:grpSpPr>
        <p:grpSp>
          <p:nvGrpSpPr>
            <p:cNvPr id="19" name="그룹 18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1" name="갈매기형 수장 20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갈매기형 수장 21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285200" y="1401900"/>
              <a:ext cx="718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기법에서는 거래 내용을 보다 확실 하는 것에 중점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24" name="그룹 23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6" name="갈매기형 수장 25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갈매기형 수장 26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제안하는 기법의 경우 중요 개인 정보에 대한 정보 은닉 기술 적용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29" name="그룹 28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1" name="갈매기형 수장 30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갈매기형 수장 31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금전적 피해 및 사용자의 프라이버시 보호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2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96296" y="230181"/>
            <a:ext cx="295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6855" y="855133"/>
            <a:ext cx="191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기법의 문제점</a:t>
            </a:r>
          </a:p>
        </p:txBody>
      </p:sp>
      <p:pic>
        <p:nvPicPr>
          <p:cNvPr id="20" name="image4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79770" y="2877120"/>
            <a:ext cx="5659254" cy="3808260"/>
          </a:xfrm>
          <a:prstGeom prst="rect">
            <a:avLst/>
          </a:prstGeom>
          <a:ln/>
        </p:spPr>
      </p:pic>
      <p:grpSp>
        <p:nvGrpSpPr>
          <p:cNvPr id="35" name="그룹 34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6" name="그룹 35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8" name="갈매기형 수장 37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갈매기형 수장 38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물건의 정확한 전달 및 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구매자 확인을 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위해 운송장에 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중요 개인정보 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41" name="그룹 40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3" name="갈매기형 수장 42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갈매기형 수장 43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물품의 포장지에 부착된 운송장의 경우 관리에 소홀하기 쉬움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46" name="그룹 45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8" name="갈매기형 수장 47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갈매기형 수장 48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번호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주소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배달정보와 같은 민감한 개인정보가 유출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7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96296" y="230181"/>
            <a:ext cx="295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8426" y="855133"/>
            <a:ext cx="124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유출된 정보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9126" y="4184881"/>
            <a:ext cx="71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개선된 택배 시스템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안심 번호 서비스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9126" y="6334850"/>
            <a:ext cx="71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번호를 제외한 주요 정보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주소 등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여전히 노출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46" y="2033760"/>
            <a:ext cx="5607813" cy="20966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12423" y="2422740"/>
            <a:ext cx="449263" cy="246221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이름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9309" y="2710725"/>
            <a:ext cx="452377" cy="253916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</a:rPr>
              <a:t>번호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6196" y="3010890"/>
            <a:ext cx="455490" cy="253916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주소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2253" y="2375280"/>
            <a:ext cx="795551" cy="276999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</a:rPr>
              <a:t>배달정보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0868" y="2462400"/>
            <a:ext cx="362867" cy="172800"/>
          </a:xfrm>
          <a:prstGeom prst="rect">
            <a:avLst/>
          </a:prstGeom>
          <a:solidFill>
            <a:srgbClr val="33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56611" y="2597520"/>
            <a:ext cx="362867" cy="172800"/>
          </a:xfrm>
          <a:prstGeom prst="rect">
            <a:avLst/>
          </a:prstGeom>
          <a:solidFill>
            <a:srgbClr val="33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09011" y="2749920"/>
            <a:ext cx="362867" cy="172800"/>
          </a:xfrm>
          <a:prstGeom prst="rect">
            <a:avLst/>
          </a:prstGeom>
          <a:solidFill>
            <a:srgbClr val="33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09761" y="3049200"/>
            <a:ext cx="3378811" cy="216720"/>
          </a:xfrm>
          <a:prstGeom prst="rect">
            <a:avLst/>
          </a:prstGeom>
          <a:solidFill>
            <a:srgbClr val="33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74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92660" y="4605690"/>
            <a:ext cx="5595537" cy="1638300"/>
          </a:xfrm>
          <a:prstGeom prst="rect">
            <a:avLst/>
          </a:prstGeom>
          <a:ln/>
        </p:spPr>
      </p:pic>
      <p:grpSp>
        <p:nvGrpSpPr>
          <p:cNvPr id="32" name="그룹 31"/>
          <p:cNvGrpSpPr/>
          <p:nvPr/>
        </p:nvGrpSpPr>
        <p:grpSpPr>
          <a:xfrm>
            <a:off x="830500" y="4236979"/>
            <a:ext cx="471126" cy="255494"/>
            <a:chOff x="828000" y="1686202"/>
            <a:chExt cx="471126" cy="255494"/>
          </a:xfrm>
        </p:grpSpPr>
        <p:sp>
          <p:nvSpPr>
            <p:cNvPr id="33" name="갈매기형 수장 32"/>
            <p:cNvSpPr/>
            <p:nvPr/>
          </p:nvSpPr>
          <p:spPr>
            <a:xfrm>
              <a:off x="828000" y="1686202"/>
              <a:ext cx="262326" cy="255494"/>
            </a:xfrm>
            <a:prstGeom prst="chevron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1036800" y="1686202"/>
              <a:ext cx="262326" cy="255494"/>
            </a:xfrm>
            <a:prstGeom prst="chevron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30500" y="6391769"/>
            <a:ext cx="471126" cy="255494"/>
            <a:chOff x="828000" y="1686202"/>
            <a:chExt cx="471126" cy="255494"/>
          </a:xfrm>
        </p:grpSpPr>
        <p:sp>
          <p:nvSpPr>
            <p:cNvPr id="36" name="갈매기형 수장 35"/>
            <p:cNvSpPr/>
            <p:nvPr/>
          </p:nvSpPr>
          <p:spPr>
            <a:xfrm>
              <a:off x="828000" y="1686202"/>
              <a:ext cx="262326" cy="255494"/>
            </a:xfrm>
            <a:prstGeom prst="chevron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1036800" y="1686202"/>
              <a:ext cx="262326" cy="255494"/>
            </a:xfrm>
            <a:prstGeom prst="chevron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9" name="그룹 38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1" name="갈매기형 수장 40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운송장에 입력된 개인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3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7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21933" y="2566293"/>
            <a:ext cx="6051544" cy="2997058"/>
          </a:xfrm>
          <a:prstGeom prst="rect">
            <a:avLst/>
          </a:prstGeom>
          <a:ln/>
        </p:spPr>
      </p:pic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96296" y="230181"/>
            <a:ext cx="295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8261" y="855133"/>
            <a:ext cx="10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7106" r="39427" b="68913"/>
          <a:stretch/>
        </p:blipFill>
        <p:spPr>
          <a:xfrm>
            <a:off x="1928666" y="3163475"/>
            <a:ext cx="1048624" cy="94202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51953" y="5574807"/>
            <a:ext cx="3084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ea typeface="나눔바른고딕" panose="020B0603020101020101"/>
              </a:rPr>
              <a:t>운송장 스캔 및 </a:t>
            </a:r>
            <a:r>
              <a:rPr lang="ko-KR" altLang="en-US" sz="1600" b="1" dirty="0" err="1" smtClean="0">
                <a:solidFill>
                  <a:srgbClr val="FF0000"/>
                </a:solidFill>
                <a:ea typeface="나눔바른고딕" panose="020B0603020101020101"/>
              </a:rPr>
              <a:t>복호화</a:t>
            </a:r>
            <a:r>
              <a:rPr lang="ko-KR" altLang="en-US" sz="1600" b="1" dirty="0" smtClean="0">
                <a:solidFill>
                  <a:srgbClr val="FF0000"/>
                </a:solidFill>
                <a:ea typeface="나눔바른고딕" panose="020B0603020101020101"/>
              </a:rPr>
              <a:t> 상세 구조</a:t>
            </a:r>
            <a:endParaRPr lang="en-US" sz="16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17441" y="2351554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집배원의 정보를 서버에 등록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집배원의 키를 통한 운송장 정보 마스킹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구글글라스를 이용한 운송장 스캔 및 복호화</a:t>
            </a:r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20"/>
          <p:cNvPicPr>
            <a:picLocks noChangeAspect="1"/>
          </p:cNvPicPr>
          <p:nvPr/>
        </p:nvPicPr>
        <p:blipFill rotWithShape="1">
          <a:blip r:embed="rId3"/>
          <a:srcRect l="12232" t="64244" r="73705" b="9733"/>
          <a:stretch/>
        </p:blipFill>
        <p:spPr>
          <a:xfrm>
            <a:off x="3872465" y="5428957"/>
            <a:ext cx="628416" cy="788565"/>
          </a:xfrm>
          <a:prstGeom prst="rect">
            <a:avLst/>
          </a:prstGeom>
        </p:spPr>
      </p:pic>
      <p:pic>
        <p:nvPicPr>
          <p:cNvPr id="18" name="Picture 20"/>
          <p:cNvPicPr>
            <a:picLocks noChangeAspect="1"/>
          </p:cNvPicPr>
          <p:nvPr/>
        </p:nvPicPr>
        <p:blipFill rotWithShape="1">
          <a:blip r:embed="rId3"/>
          <a:srcRect l="12232" r="8784"/>
          <a:stretch/>
        </p:blipFill>
        <p:spPr>
          <a:xfrm>
            <a:off x="9522952" y="244570"/>
            <a:ext cx="2138261" cy="1835900"/>
          </a:xfrm>
          <a:prstGeom prst="rect">
            <a:avLst/>
          </a:prstGeom>
        </p:spPr>
      </p:pic>
      <p:pic>
        <p:nvPicPr>
          <p:cNvPr id="19" name="Picture 20"/>
          <p:cNvPicPr>
            <a:picLocks noChangeAspect="1"/>
          </p:cNvPicPr>
          <p:nvPr/>
        </p:nvPicPr>
        <p:blipFill rotWithShape="1">
          <a:blip r:embed="rId3"/>
          <a:srcRect l="71713" t="64253" r="8784" b="9725"/>
          <a:stretch/>
        </p:blipFill>
        <p:spPr>
          <a:xfrm>
            <a:off x="367219" y="5428957"/>
            <a:ext cx="871489" cy="788567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1009629" y="4105497"/>
            <a:ext cx="1031846" cy="11406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1326591" y="5823239"/>
            <a:ext cx="2286977" cy="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2977290" y="4105498"/>
            <a:ext cx="895175" cy="114068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033" y="4337637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1.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집배원의 정보 등록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03003" y="5971300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2.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운송장 정보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마스킹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064" y="4824491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3.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운송장 스캔 및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복호화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6282" y="6231015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서버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07589" y="4140107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집배원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86518" y="6217522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운송장</a:t>
            </a:r>
            <a:endParaRPr lang="ko-KR" altLang="en-US" sz="1600" b="1" dirty="0">
              <a:ea typeface="나눔바른고딕" panose="020B0603020101020101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23" name="그룹 22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5" name="갈매기형 수장 24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갈매기형 수장 25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운송장의 주요 정보 암호화를 통한 프라이버시 보호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갈매기형 수장 27"/>
          <p:cNvSpPr/>
          <p:nvPr/>
        </p:nvSpPr>
        <p:spPr>
          <a:xfrm>
            <a:off x="828000" y="199983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1036800" y="199983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5200" y="1961732"/>
            <a:ext cx="707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구글글라스를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정보 </a:t>
            </a:r>
            <a:r>
              <a:rPr lang="ko-KR" altLang="en-US" dirty="0" err="1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복호화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96296" y="230181"/>
            <a:ext cx="295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3382" y="855133"/>
            <a:ext cx="283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기법과 제안 기법의 비교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41278" y="4242240"/>
          <a:ext cx="6096000" cy="110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/>
                <a:gridCol w="2032000"/>
                <a:gridCol w="2032000"/>
              </a:tblGrid>
              <a:tr h="2904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배달 주소 확인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정보 은닉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기존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제안하는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22" name="그룹 21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4" name="갈매기형 수장 23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기법은 집배원이 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 정보를 확인하기 위한 별도의 장비가 필요 없음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8000" y="1961732"/>
            <a:ext cx="7528600" cy="369332"/>
            <a:chOff x="828000" y="1401900"/>
            <a:chExt cx="7528600" cy="369332"/>
          </a:xfrm>
        </p:grpSpPr>
        <p:grpSp>
          <p:nvGrpSpPr>
            <p:cNvPr id="27" name="그룹 26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9" name="갈매기형 수장 2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갈매기형 수장 29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285200" y="1401900"/>
              <a:ext cx="707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운송장이 별다른 조치 없이 폐기될 경우 개인정보가 유출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32" name="그룹 31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4" name="갈매기형 수장 33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3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 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기법의 경우 집배원만이 확인 가능한 암호화된 코드를 운송장에 입력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28000" y="2776596"/>
            <a:ext cx="6783992" cy="369332"/>
            <a:chOff x="828000" y="1401900"/>
            <a:chExt cx="6783992" cy="369332"/>
          </a:xfrm>
        </p:grpSpPr>
        <p:grpSp>
          <p:nvGrpSpPr>
            <p:cNvPr id="37" name="그룹 36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285200" y="1401900"/>
              <a:ext cx="632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프라이버시 보호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17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6855" y="855133"/>
            <a:ext cx="191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기법의 문제점</a:t>
            </a:r>
          </a:p>
        </p:txBody>
      </p:sp>
      <p:pic>
        <p:nvPicPr>
          <p:cNvPr id="21" name="image5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30320" y="4933440"/>
            <a:ext cx="5157878" cy="1823040"/>
          </a:xfrm>
          <a:prstGeom prst="rect">
            <a:avLst/>
          </a:prstGeom>
          <a:ln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20" y="2322284"/>
            <a:ext cx="5248683" cy="2151246"/>
          </a:xfrm>
          <a:prstGeom prst="rect">
            <a:avLst/>
          </a:prstGeom>
        </p:spPr>
      </p:pic>
      <p:sp>
        <p:nvSpPr>
          <p:cNvPr id="23" name="직사각형 5"/>
          <p:cNvSpPr/>
          <p:nvPr/>
        </p:nvSpPr>
        <p:spPr>
          <a:xfrm>
            <a:off x="9293577" y="1515510"/>
            <a:ext cx="2857690" cy="12419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 더 쓰기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3" name="그룹 32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5" name="갈매기형 수장 34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갈매기형 수장 35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공무원이 직접 사용자의 중요 정보</a:t>
              </a:r>
              <a:r>
                <a:rPr lang="en-US" altLang="ko-KR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얼굴</a:t>
              </a:r>
              <a:r>
                <a:rPr lang="en-US" altLang="ko-KR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동승자 등</a:t>
              </a:r>
              <a:r>
                <a:rPr lang="en-US" altLang="ko-KR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ko-KR" altLang="en-US" dirty="0" err="1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28000" y="4518819"/>
            <a:ext cx="10335300" cy="369332"/>
            <a:chOff x="828000" y="1401900"/>
            <a:chExt cx="10335300" cy="369332"/>
          </a:xfrm>
        </p:grpSpPr>
        <p:grpSp>
          <p:nvGrpSpPr>
            <p:cNvPr id="38" name="그룹 37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0" name="갈매기형 수장 39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중간 처리 과정에서 중요 개인 정보가 유출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9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8261" y="855133"/>
            <a:ext cx="10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</a:t>
            </a:r>
          </a:p>
        </p:txBody>
      </p:sp>
      <p:pic>
        <p:nvPicPr>
          <p:cNvPr id="20" name="image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659473" y="-722094"/>
            <a:ext cx="4003271" cy="1748231"/>
          </a:xfrm>
          <a:prstGeom prst="rect">
            <a:avLst/>
          </a:prstGeom>
          <a:ln/>
        </p:spPr>
      </p:pic>
      <p:pic>
        <p:nvPicPr>
          <p:cNvPr id="24" name="image64.png"/>
          <p:cNvPicPr/>
          <p:nvPr/>
        </p:nvPicPr>
        <p:blipFill rotWithShape="1">
          <a:blip r:embed="rId3"/>
          <a:srcRect b="37120"/>
          <a:stretch/>
        </p:blipFill>
        <p:spPr>
          <a:xfrm>
            <a:off x="9470845" y="2287520"/>
            <a:ext cx="4619256" cy="1497080"/>
          </a:xfrm>
          <a:prstGeom prst="rect">
            <a:avLst/>
          </a:prstGeom>
          <a:ln/>
        </p:spPr>
      </p:pic>
      <p:sp>
        <p:nvSpPr>
          <p:cNvPr id="12" name="Right Arrow 11"/>
          <p:cNvSpPr/>
          <p:nvPr/>
        </p:nvSpPr>
        <p:spPr>
          <a:xfrm>
            <a:off x="6789611" y="4317610"/>
            <a:ext cx="457903" cy="2419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2007944" y="2280620"/>
            <a:ext cx="2082157" cy="307777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프로그램 기반 자동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마스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6524" y="2277500"/>
            <a:ext cx="2082158" cy="276999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얼굴 인식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007944" y="2264144"/>
            <a:ext cx="2068274" cy="276999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ea typeface="나눔바른고딕" panose="020B0603020101020101"/>
              </a:rPr>
              <a:t> 프로그램 </a:t>
            </a:r>
            <a:r>
              <a:rPr lang="ko-KR" altLang="en-US" sz="1200" dirty="0">
                <a:solidFill>
                  <a:schemeClr val="bg1"/>
                </a:solidFill>
                <a:ea typeface="나눔바른고딕" panose="020B0603020101020101"/>
              </a:rPr>
              <a:t>기반 자동 </a:t>
            </a:r>
            <a:r>
              <a:rPr lang="ko-KR" altLang="en-US" sz="1200" dirty="0" err="1">
                <a:solidFill>
                  <a:schemeClr val="bg1"/>
                </a:solidFill>
                <a:ea typeface="나눔바른고딕" panose="020B0603020101020101"/>
              </a:rPr>
              <a:t>마스킹</a:t>
            </a:r>
            <a:endParaRPr lang="en-US" sz="1200" dirty="0">
              <a:solidFill>
                <a:schemeClr val="bg1"/>
              </a:solidFill>
              <a:ea typeface="나눔바른고딕" panose="020B0603020101020101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9" name="그룹 38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1" name="갈매기형 수장 40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고위 공무원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공개키를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이용한 암호화를 통해 이미지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28000" y="1961732"/>
            <a:ext cx="8468400" cy="369332"/>
            <a:chOff x="828000" y="1401900"/>
            <a:chExt cx="8468400" cy="369332"/>
          </a:xfrm>
        </p:grpSpPr>
        <p:grpSp>
          <p:nvGrpSpPr>
            <p:cNvPr id="44" name="그룹 43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6" name="갈매기형 수장 45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갈매기형 수장 46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285200" y="1401900"/>
              <a:ext cx="80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속도위반자의 요구가 있을 경우</a:t>
              </a:r>
              <a:r>
                <a:rPr lang="ko-KR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고위 공무원의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개인키를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통해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복호화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8" name="image02.png"/>
          <p:cNvPicPr/>
          <p:nvPr/>
        </p:nvPicPr>
        <p:blipFill rotWithShape="1">
          <a:blip r:embed="rId2"/>
          <a:srcRect r="87406" b="78472"/>
          <a:stretch/>
        </p:blipFill>
        <p:spPr>
          <a:xfrm>
            <a:off x="342052" y="3092364"/>
            <a:ext cx="873287" cy="747796"/>
          </a:xfrm>
          <a:prstGeom prst="rect">
            <a:avLst/>
          </a:prstGeom>
          <a:ln/>
        </p:spPr>
      </p:pic>
      <p:pic>
        <p:nvPicPr>
          <p:cNvPr id="49" name="image02.png"/>
          <p:cNvPicPr/>
          <p:nvPr/>
        </p:nvPicPr>
        <p:blipFill rotWithShape="1">
          <a:blip r:embed="rId2"/>
          <a:srcRect l="26904" r="58628" b="71101"/>
          <a:stretch/>
        </p:blipFill>
        <p:spPr>
          <a:xfrm>
            <a:off x="2233483" y="3106932"/>
            <a:ext cx="1003301" cy="1003818"/>
          </a:xfrm>
          <a:prstGeom prst="rect">
            <a:avLst/>
          </a:prstGeom>
          <a:ln/>
        </p:spPr>
      </p:pic>
      <p:pic>
        <p:nvPicPr>
          <p:cNvPr id="50" name="image02.png"/>
          <p:cNvPicPr/>
          <p:nvPr/>
        </p:nvPicPr>
        <p:blipFill rotWithShape="1">
          <a:blip r:embed="rId2"/>
          <a:srcRect l="59261" r="27735" b="70565"/>
          <a:stretch/>
        </p:blipFill>
        <p:spPr>
          <a:xfrm>
            <a:off x="4194038" y="2998492"/>
            <a:ext cx="901701" cy="1022438"/>
          </a:xfrm>
          <a:prstGeom prst="rect">
            <a:avLst/>
          </a:prstGeom>
          <a:ln/>
        </p:spPr>
      </p:pic>
      <p:pic>
        <p:nvPicPr>
          <p:cNvPr id="51" name="image02.png"/>
          <p:cNvPicPr/>
          <p:nvPr/>
        </p:nvPicPr>
        <p:blipFill rotWithShape="1">
          <a:blip r:embed="rId2"/>
          <a:srcRect l="87980" t="4037" b="71101"/>
          <a:stretch/>
        </p:blipFill>
        <p:spPr>
          <a:xfrm>
            <a:off x="4228155" y="4751953"/>
            <a:ext cx="833465" cy="863600"/>
          </a:xfrm>
          <a:prstGeom prst="rect">
            <a:avLst/>
          </a:prstGeom>
          <a:ln/>
        </p:spPr>
      </p:pic>
      <p:pic>
        <p:nvPicPr>
          <p:cNvPr id="52" name="image02.png"/>
          <p:cNvPicPr/>
          <p:nvPr/>
        </p:nvPicPr>
        <p:blipFill rotWithShape="1">
          <a:blip r:embed="rId2"/>
          <a:srcRect t="62536" r="91323" b="8215"/>
          <a:stretch/>
        </p:blipFill>
        <p:spPr>
          <a:xfrm>
            <a:off x="435113" y="4612159"/>
            <a:ext cx="601687" cy="1016000"/>
          </a:xfrm>
          <a:prstGeom prst="rect">
            <a:avLst/>
          </a:prstGeom>
          <a:ln/>
        </p:spPr>
      </p:pic>
      <p:pic>
        <p:nvPicPr>
          <p:cNvPr id="53" name="image02.png"/>
          <p:cNvPicPr/>
          <p:nvPr/>
        </p:nvPicPr>
        <p:blipFill rotWithShape="1">
          <a:blip r:embed="rId2"/>
          <a:srcRect l="27725" t="65461" r="59272" b="12236"/>
          <a:stretch/>
        </p:blipFill>
        <p:spPr>
          <a:xfrm>
            <a:off x="2284282" y="4841773"/>
            <a:ext cx="901701" cy="774700"/>
          </a:xfrm>
          <a:prstGeom prst="rect">
            <a:avLst/>
          </a:prstGeom>
          <a:ln/>
        </p:spPr>
      </p:pic>
      <p:sp>
        <p:nvSpPr>
          <p:cNvPr id="54" name="TextBox 53"/>
          <p:cNvSpPr txBox="1"/>
          <p:nvPr/>
        </p:nvSpPr>
        <p:spPr>
          <a:xfrm>
            <a:off x="775157" y="5564074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1.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공개키 및 인증서 발급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88176" y="4310533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2.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공개키 전달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5769" y="2930242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3.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속도위반사진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45679" y="2935881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4.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이미지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마스킹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456" y="4304304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5.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벌금고지서 전달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80088" y="5573017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6.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영수증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복호화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1299126" y="3473538"/>
            <a:ext cx="835995" cy="1392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3" idx="0"/>
            <a:endCxn id="49" idx="2"/>
          </p:cNvCxnSpPr>
          <p:nvPr/>
        </p:nvCxnSpPr>
        <p:spPr>
          <a:xfrm flipV="1">
            <a:off x="2735133" y="4110750"/>
            <a:ext cx="1" cy="7310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1167963" y="5193082"/>
            <a:ext cx="10079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3183598" y="3452334"/>
            <a:ext cx="835995" cy="1392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4624338" y="4020930"/>
            <a:ext cx="1" cy="7310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3236784" y="5193082"/>
            <a:ext cx="10079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image64.png"/>
          <p:cNvPicPr/>
          <p:nvPr/>
        </p:nvPicPr>
        <p:blipFill rotWithShape="1">
          <a:blip r:embed="rId3"/>
          <a:srcRect t="10710" r="55637" b="37120"/>
          <a:stretch/>
        </p:blipFill>
        <p:spPr>
          <a:xfrm>
            <a:off x="5236055" y="3817697"/>
            <a:ext cx="1520081" cy="1242073"/>
          </a:xfrm>
          <a:prstGeom prst="rect">
            <a:avLst/>
          </a:prstGeom>
          <a:ln/>
        </p:spPr>
      </p:pic>
      <p:pic>
        <p:nvPicPr>
          <p:cNvPr id="75" name="image64.png"/>
          <p:cNvPicPr/>
          <p:nvPr/>
        </p:nvPicPr>
        <p:blipFill rotWithShape="1">
          <a:blip r:embed="rId3"/>
          <a:srcRect l="54810" t="12311" b="37120"/>
          <a:stretch/>
        </p:blipFill>
        <p:spPr>
          <a:xfrm>
            <a:off x="7260214" y="3817697"/>
            <a:ext cx="1514421" cy="1242073"/>
          </a:xfrm>
          <a:prstGeom prst="rect">
            <a:avLst/>
          </a:prstGeom>
          <a:ln/>
        </p:spPr>
      </p:pic>
      <p:sp>
        <p:nvSpPr>
          <p:cNvPr id="76" name="TextBox 75"/>
          <p:cNvSpPr txBox="1"/>
          <p:nvPr/>
        </p:nvSpPr>
        <p:spPr>
          <a:xfrm>
            <a:off x="367654" y="2767122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ea typeface="나눔바른고딕" panose="020B0603020101020101"/>
              </a:rPr>
              <a:t>CCTV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383289" y="2767122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서버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228155" y="2767122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공무원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7154" y="5788673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ea typeface="나눔바른고딕" panose="020B0603020101020101"/>
              </a:rPr>
              <a:t>CA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75863" y="5788673"/>
            <a:ext cx="15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고위공무원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48261" y="5788673"/>
            <a:ext cx="15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속도위반자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31095" y="5059770"/>
            <a:ext cx="270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ea typeface="나눔바른고딕" panose="020B0603020101020101"/>
              </a:rPr>
              <a:t>프로그램 기반 자동 </a:t>
            </a:r>
            <a:r>
              <a:rPr lang="ko-KR" altLang="en-US" sz="1600" b="1" dirty="0" err="1" smtClean="0">
                <a:solidFill>
                  <a:srgbClr val="FF0000"/>
                </a:solidFill>
                <a:ea typeface="나눔바른고딕" panose="020B0603020101020101"/>
              </a:rPr>
              <a:t>마스킹</a:t>
            </a:r>
            <a:endParaRPr lang="ko-KR" altLang="en-US" sz="16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658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4" grpId="0"/>
      <p:bldP spid="55" grpId="0"/>
      <p:bldP spid="56" grpId="0"/>
      <p:bldP spid="57" grpId="0"/>
      <p:bldP spid="58" grpId="0"/>
      <p:bldP spid="59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8261" y="855133"/>
            <a:ext cx="10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</a:t>
            </a:r>
          </a:p>
        </p:txBody>
      </p:sp>
      <p:pic>
        <p:nvPicPr>
          <p:cNvPr id="21" name="image75.png"/>
          <p:cNvPicPr/>
          <p:nvPr/>
        </p:nvPicPr>
        <p:blipFill rotWithShape="1">
          <a:blip r:embed="rId2"/>
          <a:srcRect r="3985"/>
          <a:stretch/>
        </p:blipFill>
        <p:spPr>
          <a:xfrm>
            <a:off x="1450651" y="-2594128"/>
            <a:ext cx="7910966" cy="1987670"/>
          </a:xfrm>
          <a:prstGeom prst="rect">
            <a:avLst/>
          </a:prstGeom>
          <a:ln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00" y="-738542"/>
            <a:ext cx="4777711" cy="2424927"/>
          </a:xfrm>
          <a:prstGeom prst="rect">
            <a:avLst/>
          </a:prstGeom>
        </p:spPr>
      </p:pic>
      <p:cxnSp>
        <p:nvCxnSpPr>
          <p:cNvPr id="10" name="Elbow Connector 9"/>
          <p:cNvCxnSpPr>
            <a:endCxn id="22" idx="3"/>
          </p:cNvCxnSpPr>
          <p:nvPr/>
        </p:nvCxnSpPr>
        <p:spPr>
          <a:xfrm rot="10800000" flipV="1">
            <a:off x="14170111" y="-254702"/>
            <a:ext cx="1563778" cy="728623"/>
          </a:xfrm>
          <a:prstGeom prst="bentConnector3">
            <a:avLst>
              <a:gd name="adj1" fmla="val -829"/>
            </a:avLst>
          </a:prstGeom>
          <a:ln>
            <a:solidFill>
              <a:srgbClr val="1F4E7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68269" y="-209018"/>
            <a:ext cx="1114516" cy="0"/>
          </a:xfrm>
          <a:prstGeom prst="straightConnector1">
            <a:avLst/>
          </a:prstGeom>
          <a:ln w="57150" cmpd="sng">
            <a:solidFill>
              <a:srgbClr val="1F4E7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90347" y="-608448"/>
            <a:ext cx="9282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암호화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0" name="그룹 29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5" name="갈매기형 수장 34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갈매기형 수장 35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고위 공무원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공개키를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서버에 저장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28000" y="1961732"/>
            <a:ext cx="8468400" cy="369332"/>
            <a:chOff x="828000" y="1401900"/>
            <a:chExt cx="8468400" cy="369332"/>
          </a:xfrm>
        </p:grpSpPr>
        <p:grpSp>
          <p:nvGrpSpPr>
            <p:cNvPr id="38" name="그룹 37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0" name="갈매기형 수장 39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85200" y="1401900"/>
              <a:ext cx="80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CCTV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지역 정보를 통해 담당 고위 공무원의 공개키 검색</a:t>
              </a:r>
            </a:p>
          </p:txBody>
        </p:sp>
      </p:grpSp>
      <p:pic>
        <p:nvPicPr>
          <p:cNvPr id="49" name="image02.png"/>
          <p:cNvPicPr/>
          <p:nvPr/>
        </p:nvPicPr>
        <p:blipFill rotWithShape="1">
          <a:blip r:embed="rId4"/>
          <a:srcRect l="26904" r="58628" b="71101"/>
          <a:stretch/>
        </p:blipFill>
        <p:spPr>
          <a:xfrm>
            <a:off x="5208250" y="2934325"/>
            <a:ext cx="1003301" cy="1003818"/>
          </a:xfrm>
          <a:prstGeom prst="rect">
            <a:avLst/>
          </a:prstGeom>
          <a:ln/>
        </p:spPr>
      </p:pic>
      <p:pic>
        <p:nvPicPr>
          <p:cNvPr id="50" name="image02.png"/>
          <p:cNvPicPr/>
          <p:nvPr/>
        </p:nvPicPr>
        <p:blipFill rotWithShape="1">
          <a:blip r:embed="rId4"/>
          <a:srcRect t="62536" r="91323" b="8215"/>
          <a:stretch/>
        </p:blipFill>
        <p:spPr>
          <a:xfrm>
            <a:off x="341185" y="2693025"/>
            <a:ext cx="601687" cy="1016000"/>
          </a:xfrm>
          <a:prstGeom prst="rect">
            <a:avLst/>
          </a:prstGeom>
          <a:ln/>
        </p:spPr>
      </p:pic>
      <p:pic>
        <p:nvPicPr>
          <p:cNvPr id="51" name="image02.png"/>
          <p:cNvPicPr/>
          <p:nvPr/>
        </p:nvPicPr>
        <p:blipFill rotWithShape="1">
          <a:blip r:embed="rId4"/>
          <a:srcRect l="27725" t="65461" r="59272" b="12236"/>
          <a:stretch/>
        </p:blipFill>
        <p:spPr>
          <a:xfrm>
            <a:off x="2654299" y="2934325"/>
            <a:ext cx="901701" cy="774700"/>
          </a:xfrm>
          <a:prstGeom prst="rect">
            <a:avLst/>
          </a:prstGeom>
          <a:ln/>
        </p:spPr>
      </p:pic>
      <p:cxnSp>
        <p:nvCxnSpPr>
          <p:cNvPr id="52" name="직선 화살표 연결선 51"/>
          <p:cNvCxnSpPr/>
          <p:nvPr/>
        </p:nvCxnSpPr>
        <p:spPr>
          <a:xfrm>
            <a:off x="1306383" y="3321675"/>
            <a:ext cx="94151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3804217" y="3321675"/>
            <a:ext cx="94151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11242" y="3754493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서버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7174" y="3754493"/>
            <a:ext cx="800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ea typeface="나눔바른고딕" panose="020B0603020101020101"/>
              </a:rPr>
              <a:t>CA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57539" y="3709025"/>
            <a:ext cx="15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고위공무원</a:t>
            </a:r>
            <a:endParaRPr lang="ko-KR" altLang="en-US" sz="1600" b="1" dirty="0">
              <a:ea typeface="나눔바른고딕" panose="020B0603020101020101"/>
            </a:endParaRPr>
          </a:p>
        </p:txBody>
      </p:sp>
      <p:pic>
        <p:nvPicPr>
          <p:cNvPr id="57" name="Picture 21"/>
          <p:cNvPicPr>
            <a:picLocks noChangeAspect="1"/>
          </p:cNvPicPr>
          <p:nvPr/>
        </p:nvPicPr>
        <p:blipFill rotWithShape="1">
          <a:blip r:embed="rId3"/>
          <a:srcRect l="1861" t="6208" r="62520" b="26231"/>
          <a:stretch/>
        </p:blipFill>
        <p:spPr>
          <a:xfrm>
            <a:off x="1854200" y="4928754"/>
            <a:ext cx="1701800" cy="1638301"/>
          </a:xfrm>
          <a:prstGeom prst="rect">
            <a:avLst/>
          </a:prstGeom>
        </p:spPr>
      </p:pic>
      <p:pic>
        <p:nvPicPr>
          <p:cNvPr id="59" name="Picture 21"/>
          <p:cNvPicPr>
            <a:picLocks noChangeAspect="1"/>
          </p:cNvPicPr>
          <p:nvPr/>
        </p:nvPicPr>
        <p:blipFill rotWithShape="1">
          <a:blip r:embed="rId3"/>
          <a:srcRect l="59570" t="6521" r="5342" b="26442"/>
          <a:stretch/>
        </p:blipFill>
        <p:spPr>
          <a:xfrm>
            <a:off x="5306583" y="4941455"/>
            <a:ext cx="1676400" cy="16256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17328" y="2693358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1.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공개키 및 인증서 발급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25527" y="2689806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2.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고위공무원 등록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11551" y="2779029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3.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고위공무원 검색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14558" y="4260099"/>
            <a:ext cx="298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ea typeface="나눔바른고딕" panose="020B0603020101020101"/>
              </a:rPr>
              <a:t>4. </a:t>
            </a:r>
            <a:r>
              <a:rPr lang="ko-KR" altLang="en-US" sz="1200" b="1" dirty="0" smtClean="0">
                <a:solidFill>
                  <a:srgbClr val="FF0000"/>
                </a:solidFill>
                <a:ea typeface="나눔바른고딕" panose="020B0603020101020101"/>
              </a:rPr>
              <a:t>이미지 </a:t>
            </a:r>
            <a:r>
              <a:rPr lang="ko-KR" altLang="en-US" sz="1200" b="1" dirty="0" err="1" smtClean="0">
                <a:solidFill>
                  <a:srgbClr val="FF0000"/>
                </a:solidFill>
                <a:ea typeface="나눔바른고딕" panose="020B0603020101020101"/>
              </a:rPr>
              <a:t>마스킹</a:t>
            </a:r>
            <a:endParaRPr lang="ko-KR" altLang="en-US" sz="1200" b="1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3918633" y="5754255"/>
            <a:ext cx="94151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780441" y="5883867"/>
            <a:ext cx="15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a typeface="나눔바른고딕" panose="020B0603020101020101"/>
              </a:rPr>
              <a:t>픽셀 암호화</a:t>
            </a:r>
            <a:endParaRPr lang="ko-KR" altLang="en-US" sz="1600" b="1" dirty="0">
              <a:ea typeface="나눔바른고딕" panose="020B0603020101020101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95739" y="2776755"/>
            <a:ext cx="1241561" cy="131629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2233483" y="3754493"/>
            <a:ext cx="2757617" cy="9826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4" idx="3"/>
          </p:cNvCxnSpPr>
          <p:nvPr/>
        </p:nvCxnSpPr>
        <p:spPr>
          <a:xfrm>
            <a:off x="6211551" y="3923770"/>
            <a:ext cx="771432" cy="100498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60" grpId="0"/>
      <p:bldP spid="61" grpId="0"/>
      <p:bldP spid="62" grpId="0"/>
      <p:bldP spid="63" grpId="0"/>
      <p:bldP spid="66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425515" y="2310378"/>
            <a:ext cx="2486025" cy="2144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59439" y="256101"/>
            <a:ext cx="162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8046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8046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5218" y="1436990"/>
            <a:ext cx="632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컴퓨팅성능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다양한 통신 기능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가진 스마트폰 보급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갈매기형 수장 2"/>
          <p:cNvSpPr/>
          <p:nvPr/>
        </p:nvSpPr>
        <p:spPr>
          <a:xfrm>
            <a:off x="947819" y="6249009"/>
            <a:ext cx="262326" cy="255494"/>
          </a:xfrm>
          <a:prstGeom prst="chevron">
            <a:avLst/>
          </a:prstGeom>
          <a:solidFill>
            <a:srgbClr val="CC1A0F"/>
          </a:solidFill>
          <a:ln>
            <a:solidFill>
              <a:srgbClr val="CC1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0903"/>
              </a:solidFill>
            </a:endParaRPr>
          </a:p>
        </p:txBody>
      </p:sp>
      <p:sp>
        <p:nvSpPr>
          <p:cNvPr id="26" name="갈매기형 수장 8"/>
          <p:cNvSpPr/>
          <p:nvPr/>
        </p:nvSpPr>
        <p:spPr>
          <a:xfrm>
            <a:off x="1163189" y="6249009"/>
            <a:ext cx="262326" cy="255494"/>
          </a:xfrm>
          <a:prstGeom prst="chevron">
            <a:avLst/>
          </a:prstGeom>
          <a:solidFill>
            <a:srgbClr val="CC1A0F"/>
          </a:solidFill>
          <a:ln>
            <a:solidFill>
              <a:srgbClr val="CC1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090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55218" y="6216778"/>
            <a:ext cx="726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서비스에 </a:t>
            </a:r>
            <a:r>
              <a:rPr lang="ko-KR" altLang="en-US" b="1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및 속성기반 </a:t>
            </a:r>
            <a:r>
              <a:rPr lang="en-US" altLang="ko-KR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EA09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제어기술 제안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EA090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2" name="Picture 8" descr="http://media.flixsyndication.net/sis/7081/742/us/img/Icons/NFC_RGB_blue_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48" y="2392132"/>
            <a:ext cx="1500188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5234973" y="2310378"/>
            <a:ext cx="2486025" cy="2144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http://www.isode.com/img/label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88" y="2659675"/>
            <a:ext cx="2237794" cy="14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Callout 3"/>
          <p:cNvSpPr/>
          <p:nvPr/>
        </p:nvSpPr>
        <p:spPr>
          <a:xfrm>
            <a:off x="3911540" y="3107747"/>
            <a:ext cx="1320920" cy="1836420"/>
          </a:xfrm>
          <a:prstGeom prst="downArrowCallout">
            <a:avLst>
              <a:gd name="adj1" fmla="val 38845"/>
              <a:gd name="adj2" fmla="val 35384"/>
              <a:gd name="adj3" fmla="val 41729"/>
              <a:gd name="adj4" fmla="val 2537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1F4E79"/>
              </a:gs>
              <a:gs pos="83000">
                <a:srgbClr val="1F4E79"/>
              </a:gs>
              <a:gs pos="100000">
                <a:srgbClr val="1F4E79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갈매기형 수장 2"/>
          <p:cNvSpPr/>
          <p:nvPr/>
        </p:nvSpPr>
        <p:spPr>
          <a:xfrm>
            <a:off x="941294" y="191715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8"/>
          <p:cNvSpPr/>
          <p:nvPr/>
        </p:nvSpPr>
        <p:spPr>
          <a:xfrm>
            <a:off x="1156664" y="191715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5218" y="1873684"/>
            <a:ext cx="632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기반 암호화 기술의 발전및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대중화로 인한 중요성 대두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45099" y="5014399"/>
            <a:ext cx="5458592" cy="961249"/>
            <a:chOff x="1845099" y="5014399"/>
            <a:chExt cx="5458592" cy="961249"/>
          </a:xfrm>
        </p:grpSpPr>
        <p:pic>
          <p:nvPicPr>
            <p:cNvPr id="1038" name="Picture 14" descr="http://www.iconsdb.com/icons/preview/dim-gray/library-xx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99" y="5170702"/>
              <a:ext cx="682201" cy="68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www.iconsdb.com/icons/preview/gray/taxi-xx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327" y="5117833"/>
              <a:ext cx="793420" cy="79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www.iconsdb.com/icons/preview/dim-gray/delivery-xx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014" y="5014399"/>
              <a:ext cx="961249" cy="96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www.iconsdb.com/icons/preview/gray/airport-xx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312" y="5116728"/>
              <a:ext cx="808288" cy="80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://www2.psd100.com/ppp/2013/11/0601/Bin-symbol-icon-110601445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805" y="5167359"/>
              <a:ext cx="683886" cy="683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6525" y="855133"/>
            <a:ext cx="15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 응용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5" y="3591864"/>
            <a:ext cx="4139996" cy="313199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10" y="3595321"/>
            <a:ext cx="4131357" cy="31319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08615" y="5088960"/>
            <a:ext cx="889885" cy="915840"/>
          </a:xfrm>
          <a:prstGeom prst="rect">
            <a:avLst/>
          </a:prstGeom>
          <a:noFill/>
          <a:ln w="28575" cmpd="sng">
            <a:solidFill>
              <a:srgbClr val="EA0903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F4E79"/>
                </a:solidFill>
              </a:ln>
              <a:solidFill>
                <a:srgbClr val="EA0903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10815" y="4904400"/>
            <a:ext cx="889885" cy="915840"/>
          </a:xfrm>
          <a:prstGeom prst="rect">
            <a:avLst/>
          </a:prstGeom>
          <a:noFill/>
          <a:ln w="28575" cmpd="sng">
            <a:solidFill>
              <a:srgbClr val="EA0903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F4E79"/>
                </a:solidFill>
              </a:ln>
              <a:solidFill>
                <a:srgbClr val="EA0903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43" name="그룹 42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5" name="갈매기형 수장 44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갈매기형 수장 45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iOS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경우 사용자의 사진에 대한 시간</a:t>
              </a:r>
              <a:r>
                <a:rPr lang="en-US" altLang="ko-KR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장소별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정리 기능 제공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28000" y="1961732"/>
            <a:ext cx="8468400" cy="369332"/>
            <a:chOff x="828000" y="1401900"/>
            <a:chExt cx="8468400" cy="369332"/>
          </a:xfrm>
        </p:grpSpPr>
        <p:grpSp>
          <p:nvGrpSpPr>
            <p:cNvPr id="48" name="그룹 47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50" name="갈매기형 수장 49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갈매기형 수장 50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285200" y="1401900"/>
              <a:ext cx="80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분석기술의 발달로 인해 프라이버시 침해 가능성 증가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53" name="그룹 52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55" name="갈매기형 수장 54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갈매기형 수장 55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얼굴인식을 통한 자동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기술의 일반 사진에 적용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28000" y="2776596"/>
            <a:ext cx="6783992" cy="369332"/>
            <a:chOff x="828000" y="1401900"/>
            <a:chExt cx="6783992" cy="369332"/>
          </a:xfrm>
        </p:grpSpPr>
        <p:grpSp>
          <p:nvGrpSpPr>
            <p:cNvPr id="58" name="그룹 57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60" name="갈매기형 수장 59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갈매기형 수장 60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85200" y="1401900"/>
              <a:ext cx="632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사진에 찍히는 타인에 대한 프라이버시 침해 예방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7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6525" y="855133"/>
            <a:ext cx="15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기법 응용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77" y="3080745"/>
            <a:ext cx="4486577" cy="353247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31" name="그룹 30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3" name="갈매기형 수장 32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3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사진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촬영시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목표물 지정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28000" y="1961732"/>
            <a:ext cx="8468400" cy="369332"/>
            <a:chOff x="828000" y="1401900"/>
            <a:chExt cx="8468400" cy="369332"/>
          </a:xfrm>
        </p:grpSpPr>
        <p:grpSp>
          <p:nvGrpSpPr>
            <p:cNvPr id="37" name="그룹 36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285200" y="1401900"/>
              <a:ext cx="80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목표물을 제외한 부분은 배경으로 설정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8000" y="2369164"/>
            <a:ext cx="8608100" cy="369332"/>
            <a:chOff x="828000" y="1401900"/>
            <a:chExt cx="8608100" cy="369332"/>
          </a:xfrm>
        </p:grpSpPr>
        <p:grpSp>
          <p:nvGrpSpPr>
            <p:cNvPr id="42" name="그룹 41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44" name="갈매기형 수장 43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갈매기형 수장 4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285200" y="1401900"/>
              <a:ext cx="81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배경중에서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얼굴 인식을 통해 사람으로 인식된 부분 자동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endParaRPr lang="ko-KR" altLang="en-US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4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33483" y="230181"/>
            <a:ext cx="467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속도위반 처리 시스템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3382" y="855133"/>
            <a:ext cx="283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기법과 제안 기법의 비교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41466" y="4363200"/>
          <a:ext cx="7806836" cy="1381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1709"/>
                <a:gridCol w="1492096"/>
                <a:gridCol w="2272231"/>
                <a:gridCol w="2090800"/>
              </a:tblGrid>
              <a:tr h="2904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사진 제공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프라이버시</a:t>
                      </a:r>
                      <a:r>
                        <a:rPr lang="ko-KR" altLang="ko-KR"/>
                        <a:t> </a:t>
                      </a:r>
                      <a:r>
                        <a:rPr lang="ko-KR" altLang="en-US"/>
                        <a:t>보호기능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안전한 암호화 관리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기존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제안하는 기법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828000" y="1554300"/>
            <a:ext cx="10335300" cy="369332"/>
            <a:chOff x="828000" y="1401900"/>
            <a:chExt cx="10335300" cy="369332"/>
          </a:xfrm>
        </p:grpSpPr>
        <p:grpSp>
          <p:nvGrpSpPr>
            <p:cNvPr id="22" name="그룹 21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4" name="갈매기형 수장 23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85200" y="1401900"/>
              <a:ext cx="98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기법의 경우 촬영된 사진이 그대로 사용되어 프라이버시 침해 가능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8000" y="1961732"/>
            <a:ext cx="8468400" cy="369332"/>
            <a:chOff x="828000" y="1401900"/>
            <a:chExt cx="8468400" cy="369332"/>
          </a:xfrm>
        </p:grpSpPr>
        <p:grpSp>
          <p:nvGrpSpPr>
            <p:cNvPr id="27" name="그룹 26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29" name="갈매기형 수장 2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갈매기형 수장 29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285200" y="1401900"/>
              <a:ext cx="80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제안하는 기법의 경우 자동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마스킹을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통해 이를 보완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8000" y="2369164"/>
            <a:ext cx="9700300" cy="369332"/>
            <a:chOff x="828000" y="1401900"/>
            <a:chExt cx="9700300" cy="369332"/>
          </a:xfrm>
        </p:grpSpPr>
        <p:grpSp>
          <p:nvGrpSpPr>
            <p:cNvPr id="32" name="그룹 31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4" name="갈매기형 수장 33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34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285200" y="1401900"/>
              <a:ext cx="92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서버단에서의</a:t>
              </a:r>
              <a:r>
                <a:rPr lang="ko-KR" altLang="en-US" dirty="0" smtClean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처리를 통해 중간 단계 유출 방지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28000" y="2776596"/>
            <a:ext cx="8316000" cy="369332"/>
            <a:chOff x="828000" y="1401900"/>
            <a:chExt cx="8316000" cy="369332"/>
          </a:xfrm>
        </p:grpSpPr>
        <p:grpSp>
          <p:nvGrpSpPr>
            <p:cNvPr id="37" name="그룹 36"/>
            <p:cNvGrpSpPr/>
            <p:nvPr/>
          </p:nvGrpSpPr>
          <p:grpSpPr>
            <a:xfrm>
              <a:off x="828000" y="1440000"/>
              <a:ext cx="471126" cy="255494"/>
              <a:chOff x="828000" y="1686202"/>
              <a:chExt cx="471126" cy="255494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8280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1036800" y="1686202"/>
                <a:ext cx="262326" cy="255494"/>
              </a:xfrm>
              <a:prstGeom prst="chevron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285200" y="1401900"/>
              <a:ext cx="78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 기법을 응용할 경우 타인에 대한 프라이버시 침해 예방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4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48753"/>
            <a:ext cx="9144000" cy="57706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8307" y="1515068"/>
            <a:ext cx="8380470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ko-KR" altLang="en-US" sz="2000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및 속성 기반 </a:t>
            </a:r>
            <a:r>
              <a:rPr lang="en-US" altLang="ko-KR" sz="2000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접근제어 기술</a:t>
            </a:r>
            <a:endParaRPr lang="en-US" altLang="ko-KR" sz="2000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응용서비스에 대한 새로운 접근제어 및 관리 기법 제안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및 속성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기반 암호화 기법 적용을 통한 사용자 권한 조율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기술과 암호의 적용한 기법 제시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4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charset="2"/>
              <a:buChar char="q"/>
            </a:pPr>
            <a:endParaRPr lang="en-US" altLang="ko-KR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charset="2"/>
              <a:buChar char="q"/>
            </a:pPr>
            <a:r>
              <a:rPr lang="ko-KR" altLang="en-US" sz="2000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익명 및 필명 기반 프라이버시 보호 기술</a:t>
            </a:r>
            <a:endParaRPr lang="en-US" altLang="ko-KR" sz="2000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다양한 으용서비스를 통해 침해되는 프라이버시 분석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암호학적 관점을 통한 해결 방안 제시</a:t>
            </a:r>
            <a:endParaRPr lang="en-US" altLang="ko-KR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응용서비스보다 안전하고 편안한 응용서비스 제공 가능</a:t>
            </a:r>
            <a:endParaRPr lang="ko-KR" altLang="en-US" sz="1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9439" y="299301"/>
            <a:ext cx="162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1F4E7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rgbClr val="1F4E7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ko-KR" altLang="en-US" sz="3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rgbClr val="1F4E7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7203" y="3079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6784" y="3602596"/>
            <a:ext cx="1328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16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5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2868" y="256101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기반기술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3650" y="725533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NFC(Near Field Communication)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NFC(Near Field Communication)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갈매기형 수장 8"/>
          <p:cNvSpPr/>
          <p:nvPr/>
        </p:nvSpPr>
        <p:spPr>
          <a:xfrm>
            <a:off x="1416095" y="19183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5526" y="187484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가까운 거리의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무선통신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가능하게 하는 기술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갈매기형 수장 8"/>
          <p:cNvSpPr/>
          <p:nvPr/>
        </p:nvSpPr>
        <p:spPr>
          <a:xfrm>
            <a:off x="1416095" y="2312030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5526" y="2268558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교통카드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티켓 등 여러 서비스 분야에서 사용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갈매기형 수장 8"/>
          <p:cNvSpPr/>
          <p:nvPr/>
        </p:nvSpPr>
        <p:spPr>
          <a:xfrm>
            <a:off x="1416095" y="272483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5526" y="268136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 페이와 애플 페이와 같은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핀테크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자주 이용 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갈매기형 수장 8"/>
          <p:cNvSpPr/>
          <p:nvPr/>
        </p:nvSpPr>
        <p:spPr>
          <a:xfrm>
            <a:off x="1416095" y="3137640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5526" y="3094168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표준 적용으로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통신 </a:t>
            </a:r>
            <a:endParaRPr lang="ko-KR" altLang="en-US" b="1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96162" y="6020993"/>
            <a:ext cx="2873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sz="12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기술을 이용한 삼성페이와 에플페이</a:t>
            </a:r>
            <a:endParaRPr lang="ko-KR" altLang="en-US" sz="1200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2" name="Picture 4" descr="http://newsroom.etomato.com/userfiles/sampay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38" y="3530120"/>
            <a:ext cx="3248150" cy="24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dxjl3qy52c1o9.cloudfront.net/wp-content/uploads/2015/08/10205705/Apple-Payapplewat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32" y="3530119"/>
            <a:ext cx="3651142" cy="243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2868" y="256101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기반기술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1216" y="725533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RBAC(Role Based Access Control)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5725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RBAC(Role Based Access Control)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갈매기형 수장 8"/>
          <p:cNvSpPr/>
          <p:nvPr/>
        </p:nvSpPr>
        <p:spPr>
          <a:xfrm>
            <a:off x="1416095" y="19183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5526" y="187484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기반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제어 기술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갈매기형 수장 8"/>
          <p:cNvSpPr/>
          <p:nvPr/>
        </p:nvSpPr>
        <p:spPr>
          <a:xfrm>
            <a:off x="1416095" y="2312030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5526" y="2268558"/>
            <a:ext cx="717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(User),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(Role),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(Permission),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(session)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구성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586373"/>
              </p:ext>
            </p:extLst>
          </p:nvPr>
        </p:nvGraphicFramePr>
        <p:xfrm>
          <a:off x="1104829" y="3064803"/>
          <a:ext cx="67420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38"/>
                <a:gridCol w="56585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 이상의 역할을 수행하는 객체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 이상의 역할 수행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접근 제어의 식별자와 권한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대입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하나이상의 권한 가능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권한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자원에 대한 접근 권한과 접근 방법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 추가 가능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세션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권한을 활성화 시킨 상태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여러 권한을 부여가능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116969" y="5061898"/>
            <a:ext cx="6750718" cy="1496200"/>
            <a:chOff x="1675526" y="4953483"/>
            <a:chExt cx="6750718" cy="1496200"/>
          </a:xfrm>
        </p:grpSpPr>
        <p:pic>
          <p:nvPicPr>
            <p:cNvPr id="5128" name="Picture 8" descr="User File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960" y="4953483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675526" y="4953483"/>
              <a:ext cx="1219200" cy="1496200"/>
              <a:chOff x="1675526" y="4953483"/>
              <a:chExt cx="1219200" cy="1496200"/>
            </a:xfrm>
          </p:grpSpPr>
          <p:pic>
            <p:nvPicPr>
              <p:cNvPr id="5124" name="Picture 4" descr="User Administrator Blu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526" y="495348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75526" y="6172684"/>
                <a:ext cx="1219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직원</a:t>
                </a:r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98394" y="4953483"/>
              <a:ext cx="1227850" cy="1496200"/>
              <a:chOff x="7198394" y="4953483"/>
              <a:chExt cx="1227850" cy="1496200"/>
            </a:xfrm>
          </p:grpSpPr>
          <p:pic>
            <p:nvPicPr>
              <p:cNvPr id="5126" name="Picture 6" descr="User Executive Green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8394" y="495348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207044" y="6172684"/>
                <a:ext cx="1219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관리자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4" name="Right Arrow 13"/>
            <p:cNvSpPr/>
            <p:nvPr/>
          </p:nvSpPr>
          <p:spPr>
            <a:xfrm>
              <a:off x="2950369" y="5443538"/>
              <a:ext cx="1541959" cy="350043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ACCESS</a:t>
              </a:r>
              <a:endPara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>
              <a:off x="5507741" y="5437701"/>
              <a:ext cx="1541959" cy="350043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ACCESS</a:t>
              </a:r>
              <a:endPara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&quot;No&quot; Symbol 16"/>
            <p:cNvSpPr/>
            <p:nvPr/>
          </p:nvSpPr>
          <p:spPr>
            <a:xfrm>
              <a:off x="3321844" y="5286375"/>
              <a:ext cx="664369" cy="664369"/>
            </a:xfrm>
            <a:prstGeom prst="noSmoking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갈매기형 수장 8"/>
          <p:cNvSpPr/>
          <p:nvPr/>
        </p:nvSpPr>
        <p:spPr>
          <a:xfrm>
            <a:off x="1416095" y="2682719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75526" y="2639247"/>
            <a:ext cx="717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권한은 </a:t>
            </a:r>
            <a:r>
              <a:rPr lang="ko-KR" altLang="en-US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정적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할당 되어 한번 할당 되면 수정될 수 없음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44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2868" y="256101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기반기술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6757" y="725533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ABAC(Attribute Based Access Control)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ABAC(Attribute Based </a:t>
            </a:r>
            <a:r>
              <a:rPr lang="en-US" altLang="ko-KR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Access Control)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갈매기형 수장 8"/>
          <p:cNvSpPr/>
          <p:nvPr/>
        </p:nvSpPr>
        <p:spPr>
          <a:xfrm>
            <a:off x="1416095" y="19183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5526" y="187484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기반 접근 제어 기술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갈매기형 수장 8"/>
          <p:cNvSpPr/>
          <p:nvPr/>
        </p:nvSpPr>
        <p:spPr>
          <a:xfrm>
            <a:off x="1416095" y="2312030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5526" y="2268558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속성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주제속성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으로 구성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갈매기형 수장 8"/>
          <p:cNvSpPr/>
          <p:nvPr/>
        </p:nvSpPr>
        <p:spPr>
          <a:xfrm>
            <a:off x="1416095" y="26891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5526" y="2645642"/>
            <a:ext cx="56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동적으로 속성이 할당 되며 실시간 환경에 적합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16969" y="5061898"/>
            <a:ext cx="6757862" cy="1496200"/>
            <a:chOff x="1116969" y="5061898"/>
            <a:chExt cx="6757862" cy="1496200"/>
          </a:xfrm>
        </p:grpSpPr>
        <p:pic>
          <p:nvPicPr>
            <p:cNvPr id="22" name="Picture 8" descr="User File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403" y="5061898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User Administrator Blu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969" y="5061898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116969" y="6281099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638331" y="5061898"/>
              <a:ext cx="1236500" cy="1496200"/>
              <a:chOff x="6631187" y="5061898"/>
              <a:chExt cx="1236500" cy="1496200"/>
            </a:xfrm>
          </p:grpSpPr>
          <p:pic>
            <p:nvPicPr>
              <p:cNvPr id="42" name="Picture 4" descr="User Administrator Blu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1187" y="5061898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6648487" y="6281099"/>
                <a:ext cx="1219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직원</a:t>
                </a:r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Right Arrow 33"/>
            <p:cNvSpPr/>
            <p:nvPr/>
          </p:nvSpPr>
          <p:spPr>
            <a:xfrm>
              <a:off x="2391812" y="5551953"/>
              <a:ext cx="1541959" cy="350043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WRITE</a:t>
              </a:r>
              <a:endParaRPr lang="ko-KR" altLang="en-US" dirty="0"/>
            </a:p>
          </p:txBody>
        </p:sp>
        <p:sp>
          <p:nvSpPr>
            <p:cNvPr id="36" name="Left Arrow 35"/>
            <p:cNvSpPr/>
            <p:nvPr/>
          </p:nvSpPr>
          <p:spPr>
            <a:xfrm>
              <a:off x="4949184" y="5546116"/>
              <a:ext cx="1541959" cy="350043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WRITE</a:t>
              </a:r>
              <a:endPara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7" name="&quot;No&quot; Symbol 36"/>
            <p:cNvSpPr/>
            <p:nvPr/>
          </p:nvSpPr>
          <p:spPr>
            <a:xfrm>
              <a:off x="2763287" y="5394790"/>
              <a:ext cx="664369" cy="664369"/>
            </a:xfrm>
            <a:prstGeom prst="noSmoking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2391812" y="5109489"/>
              <a:ext cx="1541959" cy="350043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2391812" y="5994417"/>
              <a:ext cx="1541959" cy="350043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DELETE</a:t>
              </a:r>
              <a:endParaRPr lang="ko-KR" altLang="en-US" dirty="0"/>
            </a:p>
          </p:txBody>
        </p:sp>
        <p:sp>
          <p:nvSpPr>
            <p:cNvPr id="45" name="Left Arrow 44"/>
            <p:cNvSpPr/>
            <p:nvPr/>
          </p:nvSpPr>
          <p:spPr>
            <a:xfrm>
              <a:off x="4949184" y="5128986"/>
              <a:ext cx="1541959" cy="350043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READ</a:t>
              </a:r>
              <a:endParaRPr lang="ko-KR" altLang="en-US" dirty="0"/>
            </a:p>
          </p:txBody>
        </p:sp>
        <p:sp>
          <p:nvSpPr>
            <p:cNvPr id="46" name="Left Arrow 45"/>
            <p:cNvSpPr/>
            <p:nvPr/>
          </p:nvSpPr>
          <p:spPr>
            <a:xfrm>
              <a:off x="4949184" y="5966920"/>
              <a:ext cx="1541959" cy="350043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DELETE</a:t>
              </a:r>
              <a:endPara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7" name="&quot;No&quot; Symbol 46"/>
            <p:cNvSpPr/>
            <p:nvPr/>
          </p:nvSpPr>
          <p:spPr>
            <a:xfrm>
              <a:off x="5388966" y="5809756"/>
              <a:ext cx="664369" cy="664369"/>
            </a:xfrm>
            <a:prstGeom prst="noSmoking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&quot;No&quot; Symbol 59"/>
          <p:cNvSpPr/>
          <p:nvPr/>
        </p:nvSpPr>
        <p:spPr>
          <a:xfrm>
            <a:off x="2763287" y="5809756"/>
            <a:ext cx="664369" cy="664369"/>
          </a:xfrm>
          <a:prstGeom prst="noSmoking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85676"/>
              </p:ext>
            </p:extLst>
          </p:nvPr>
        </p:nvGraphicFramePr>
        <p:xfrm>
          <a:off x="1104829" y="3064803"/>
          <a:ext cx="67420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38"/>
                <a:gridCol w="56585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 이상의 속성을 부여 받는 객체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하나이상의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가능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접근 제어의 식별자와 권한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대입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하나이상의 속성 가능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권한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자원에 대한 접근 권한과 접근 방법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수행 방법 정의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인증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객체 속성과 주제 속성 기반 수행 여부 판단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203" y="725533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배달 시 </a:t>
            </a:r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사용자 인증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서비스는 구매 당사자에게 전달 되었는지 확인하는 과정이 중요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갈매기형 수장 2"/>
          <p:cNvSpPr/>
          <p:nvPr/>
        </p:nvSpPr>
        <p:spPr>
          <a:xfrm>
            <a:off x="941294" y="185676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8"/>
          <p:cNvSpPr/>
          <p:nvPr/>
        </p:nvSpPr>
        <p:spPr>
          <a:xfrm>
            <a:off x="1156664" y="1856768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6095" y="1813296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택배 시스템은 수취인 인증절차가 대부분 생략 됨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갈매기형 수장 2"/>
          <p:cNvSpPr/>
          <p:nvPr/>
        </p:nvSpPr>
        <p:spPr>
          <a:xfrm>
            <a:off x="941294" y="224272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갈매기형 수장 8"/>
          <p:cNvSpPr/>
          <p:nvPr/>
        </p:nvSpPr>
        <p:spPr>
          <a:xfrm>
            <a:off x="1156664" y="2242726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6095" y="2199254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수취인들이 간편하게 인증할 수 있는 수단 필요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갈매기형 수장 2"/>
          <p:cNvSpPr/>
          <p:nvPr/>
        </p:nvSpPr>
        <p:spPr>
          <a:xfrm>
            <a:off x="941294" y="26087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갈매기형 수장 8"/>
          <p:cNvSpPr/>
          <p:nvPr/>
        </p:nvSpPr>
        <p:spPr>
          <a:xfrm>
            <a:off x="1156664" y="260871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16095" y="2565242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스마트폰의 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기능을 이용하여 택배 배달시  수취인 인증 제안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9563" y="3549683"/>
            <a:ext cx="6954990" cy="2697555"/>
            <a:chOff x="969563" y="3715970"/>
            <a:chExt cx="6954990" cy="2697555"/>
          </a:xfrm>
        </p:grpSpPr>
        <p:grpSp>
          <p:nvGrpSpPr>
            <p:cNvPr id="4" name="Group 3"/>
            <p:cNvGrpSpPr/>
            <p:nvPr/>
          </p:nvGrpSpPr>
          <p:grpSpPr>
            <a:xfrm>
              <a:off x="969563" y="3715970"/>
              <a:ext cx="6954990" cy="2697555"/>
              <a:chOff x="969563" y="3006573"/>
              <a:chExt cx="6954990" cy="2697555"/>
            </a:xfrm>
          </p:grpSpPr>
          <p:pic>
            <p:nvPicPr>
              <p:cNvPr id="3074" name="Picture 2" descr="http://news.gwanak.go.kr/images/0007444991_21538/FG20132181582416332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563" y="3006573"/>
                <a:ext cx="3602437" cy="2399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149706" y="5427129"/>
                <a:ext cx="3242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수취인 인증이 생락된 택배 수령</a:t>
                </a:r>
                <a:endParaRPr lang="ko-KR" altLang="en-US" sz="12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682403" y="5427129"/>
                <a:ext cx="3242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수취인 인증이 없는 무인 택배 보관함</a:t>
                </a:r>
                <a:endParaRPr lang="ko-KR" altLang="en-US" sz="1200" dirty="0">
                  <a:ln>
                    <a:solidFill>
                      <a:schemeClr val="tx1">
                        <a:alpha val="2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3076" name="Picture 4" descr="https://lh3.googleusercontent.com/EQRc3DIvfPWDIPsrErTRAF2BYfzyrSeh3x9HH14udPmOuTUeYMSkFfewoNE7YIwroZcAOsA4qM9mukcDFWc8IEFyXOANBnzcUbO80f-IdVTFXMJuROayiouZuPr2x4cznxONKAI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451" y="3715971"/>
              <a:ext cx="3200055" cy="239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갈매기형 수장 2"/>
          <p:cNvSpPr/>
          <p:nvPr/>
        </p:nvSpPr>
        <p:spPr>
          <a:xfrm>
            <a:off x="941294" y="297470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8"/>
          <p:cNvSpPr/>
          <p:nvPr/>
        </p:nvSpPr>
        <p:spPr>
          <a:xfrm>
            <a:off x="1156664" y="2974702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6095" y="2931230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 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자에게 권한을 부여하는 속성 기반 모델 제안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203" y="725533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배달 시 </a:t>
            </a:r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사용자 인증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서비스는 구매 당사자에게 전달 되었는지 확인하는 과정이 중요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72" y="4177790"/>
            <a:ext cx="887736" cy="1151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86" y="4236597"/>
            <a:ext cx="879420" cy="1092614"/>
          </a:xfrm>
          <a:prstGeom prst="rect">
            <a:avLst/>
          </a:prstGeom>
        </p:spPr>
      </p:pic>
      <p:pic>
        <p:nvPicPr>
          <p:cNvPr id="7172" name="Picture 4" descr="택배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77" y="5402946"/>
            <a:ext cx="1832651" cy="7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mg.etnews.com/photonews/1503/661436_20150305185618_336_0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114" y="4408748"/>
            <a:ext cx="595526" cy="10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file6.uf.tistory.com/image/2639A23E54F76D950709E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4" t="-1500" b="1"/>
          <a:stretch/>
        </p:blipFill>
        <p:spPr bwMode="auto">
          <a:xfrm>
            <a:off x="2263435" y="4309991"/>
            <a:ext cx="462140" cy="91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56664" y="5281307"/>
            <a:ext cx="116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배달원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617574" y="5281307"/>
            <a:ext cx="120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수신자</a:t>
            </a:r>
            <a:endParaRPr lang="ko-KR" alt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3499658" y="3935830"/>
            <a:ext cx="2419004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인증 요청</a:t>
            </a:r>
            <a:endParaRPr lang="ko-KR" alt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3499658" y="4408748"/>
            <a:ext cx="2419004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인증 정보 제공</a:t>
            </a:r>
            <a:endParaRPr lang="ko-KR" alt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8" name="Picture 10" descr="https://lh4.googleusercontent.com/cMJ9sR1fYa2Z0AC9ZTNeziTTBSOWpKUMi4gxYznH4MJ32hCFqs5eORYYrzRPWiLgF9SELNV_fEm2uFvyGa-AipE7pnM6eFpO1Z11FbWYMcwJ-MXOOTre4_uEON6cb_EYBx7puGc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6" b="5771"/>
          <a:stretch/>
        </p:blipFill>
        <p:spPr bwMode="auto">
          <a:xfrm>
            <a:off x="6070536" y="3994619"/>
            <a:ext cx="1054991" cy="1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ght Arrow 46"/>
          <p:cNvSpPr/>
          <p:nvPr/>
        </p:nvSpPr>
        <p:spPr>
          <a:xfrm rot="18900000">
            <a:off x="1301686" y="2980495"/>
            <a:ext cx="2419004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정보 확인</a:t>
            </a:r>
            <a:endParaRPr lang="ko-KR" alt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Left Arrow 47"/>
          <p:cNvSpPr/>
          <p:nvPr/>
        </p:nvSpPr>
        <p:spPr>
          <a:xfrm rot="18900000">
            <a:off x="1617500" y="3169578"/>
            <a:ext cx="2419004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응답</a:t>
            </a:r>
            <a:endParaRPr lang="ko-KR" alt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499658" y="4920077"/>
            <a:ext cx="2419004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후 택배 제공</a:t>
            </a:r>
            <a:endParaRPr lang="ko-KR" alt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200986" y="1894078"/>
            <a:ext cx="1737029" cy="1433705"/>
            <a:chOff x="3200986" y="1894078"/>
            <a:chExt cx="1737029" cy="1433705"/>
          </a:xfrm>
        </p:grpSpPr>
        <p:pic>
          <p:nvPicPr>
            <p:cNvPr id="7180" name="Picture 12" descr="http://www.recuperodatidaharddisk.it/images/recupero_dati_da_server_laquila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986" y="1894078"/>
              <a:ext cx="1737029" cy="130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3424198" y="3050784"/>
              <a:ext cx="1202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mtClean="0"/>
                <a:t>서버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29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024 L 0.14427 0.04005 C 0.17465 0.04908 0.21997 0.05394 0.26701 0.05394 C 0.32083 0.05394 0.36389 0.04908 0.39427 0.04005 L 0.53872 0.00024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7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0" y="6566400"/>
            <a:ext cx="9144000" cy="2899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1304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6623" y="256101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80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서비스 및 제안 기법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203" y="725533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 배달 시 </a:t>
            </a:r>
            <a:r>
              <a:rPr lang="en-US" altLang="ko-KR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사용자 인증</a:t>
            </a:r>
            <a:endParaRPr lang="ko-KR" altLang="en-US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94129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156664" y="1497704"/>
            <a:ext cx="262326" cy="255494"/>
          </a:xfrm>
          <a:prstGeom prst="chevron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095" y="1454232"/>
            <a:ext cx="644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부령 불가시</a:t>
            </a:r>
            <a:r>
              <a:rPr lang="en-US" altLang="ko-KR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속성을 부여 받은 대리인 수령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2429-E12A-4643-AD7A-EF396EFE52A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68" y="4041693"/>
            <a:ext cx="887736" cy="1151421"/>
          </a:xfrm>
          <a:prstGeom prst="rect">
            <a:avLst/>
          </a:prstGeom>
        </p:spPr>
      </p:pic>
      <p:pic>
        <p:nvPicPr>
          <p:cNvPr id="7172" name="Picture 4" descr="택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4" y="5402946"/>
            <a:ext cx="1832651" cy="7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mg.etnews.com/photonews/1503/661436_20150305185618_336_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10" y="4272651"/>
            <a:ext cx="595526" cy="10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file6.uf.tistory.com/image/2639A23E54F76D950709E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4" t="-1500" b="1"/>
          <a:stretch/>
        </p:blipFill>
        <p:spPr bwMode="auto">
          <a:xfrm>
            <a:off x="1305462" y="4309991"/>
            <a:ext cx="462140" cy="91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98691" y="4236597"/>
            <a:ext cx="1169661" cy="1321709"/>
            <a:chOff x="198691" y="4236597"/>
            <a:chExt cx="1169661" cy="13217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13" y="4236597"/>
              <a:ext cx="879420" cy="109261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98691" y="5281307"/>
              <a:ext cx="116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배달원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382491" y="5246804"/>
            <a:ext cx="120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대리인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846703" y="4250155"/>
            <a:ext cx="2096647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인증 요청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1846703" y="4723073"/>
            <a:ext cx="2096647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인증 정보 제공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80" name="Picture 12" descr="http://www.recuperodatidaharddisk.it/images/recupero_dati_da_server_laquil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86" y="1894078"/>
            <a:ext cx="1737029" cy="13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ght Arrow 46"/>
          <p:cNvSpPr/>
          <p:nvPr/>
        </p:nvSpPr>
        <p:spPr>
          <a:xfrm rot="18900000">
            <a:off x="1301686" y="2980495"/>
            <a:ext cx="2419004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정보 확인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Left Arrow 47"/>
          <p:cNvSpPr/>
          <p:nvPr/>
        </p:nvSpPr>
        <p:spPr>
          <a:xfrm rot="18900000">
            <a:off x="1617500" y="3169578"/>
            <a:ext cx="2419004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응답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1846703" y="5234402"/>
            <a:ext cx="2096647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후 택배 제공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 descr="Female Face FE 5 blond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54" y="4322885"/>
            <a:ext cx="1000008" cy="100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/>
          <p:cNvSpPr/>
          <p:nvPr/>
        </p:nvSpPr>
        <p:spPr>
          <a:xfrm>
            <a:off x="5430263" y="4740284"/>
            <a:ext cx="2096647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확인 </a:t>
            </a:r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5430263" y="4232520"/>
            <a:ext cx="2096647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아는 사람 등록 요청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6" name="Picture 4" descr="http://samsungtomorrow.com/wp-content/uploads/2015/03/S6-%EB%A9%94%EC%9D%B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r="53428"/>
          <a:stretch/>
        </p:blipFill>
        <p:spPr bwMode="auto">
          <a:xfrm>
            <a:off x="4027218" y="4309824"/>
            <a:ext cx="483031" cy="9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eft Arrow 29"/>
          <p:cNvSpPr/>
          <p:nvPr/>
        </p:nvSpPr>
        <p:spPr>
          <a:xfrm rot="1800000">
            <a:off x="4636592" y="2869758"/>
            <a:ext cx="3531170" cy="47499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아는 사람 속성 서버에 등록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Right Arrow 30"/>
          <p:cNvSpPr/>
          <p:nvPr/>
        </p:nvSpPr>
        <p:spPr>
          <a:xfrm rot="1800000">
            <a:off x="4401912" y="3186063"/>
            <a:ext cx="3554976" cy="45951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아는 사람 속성 서버에 등록 확인 메시지</a:t>
            </a:r>
            <a:endParaRPr lang="ko-KR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4198" y="3050784"/>
            <a:ext cx="120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서버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92705" y="5246804"/>
            <a:ext cx="120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수신자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1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7" grpId="0" animBg="1"/>
      <p:bldP spid="48" grpId="0" animBg="1"/>
      <p:bldP spid="49" grpId="0" animBg="1"/>
      <p:bldP spid="27" grpId="0" animBg="1"/>
      <p:bldP spid="28" grpId="0" animBg="1"/>
      <p:bldP spid="30" grpId="0" animBg="1"/>
      <p:bldP spid="31" grpId="0" animBg="1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</TotalTime>
  <Words>1719</Words>
  <Application>Microsoft Office PowerPoint</Application>
  <PresentationFormat>On-screen Show (4:3)</PresentationFormat>
  <Paragraphs>406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나눔바른고딕</vt:lpstr>
      <vt:lpstr>나눔바른고딕OTF</vt:lpstr>
      <vt:lpstr>맑은 고딕</vt:lpstr>
      <vt:lpstr>Arial</vt:lpstr>
      <vt:lpstr>Calibri</vt:lpstr>
      <vt:lpstr>Calibri Light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GYUWON SEO</cp:lastModifiedBy>
  <cp:revision>220</cp:revision>
  <dcterms:created xsi:type="dcterms:W3CDTF">2014-11-15T16:02:03Z</dcterms:created>
  <dcterms:modified xsi:type="dcterms:W3CDTF">2015-10-12T09:46:32Z</dcterms:modified>
</cp:coreProperties>
</file>